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27"/>
  </p:notesMasterIdLst>
  <p:sldIdLst>
    <p:sldId id="257" r:id="rId2"/>
    <p:sldId id="286" r:id="rId3"/>
    <p:sldId id="288" r:id="rId4"/>
    <p:sldId id="289" r:id="rId5"/>
    <p:sldId id="290" r:id="rId6"/>
    <p:sldId id="287" r:id="rId7"/>
    <p:sldId id="294" r:id="rId8"/>
    <p:sldId id="259" r:id="rId9"/>
    <p:sldId id="295" r:id="rId10"/>
    <p:sldId id="285" r:id="rId11"/>
    <p:sldId id="260" r:id="rId12"/>
    <p:sldId id="261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92" r:id="rId22"/>
    <p:sldId id="275" r:id="rId23"/>
    <p:sldId id="297" r:id="rId24"/>
    <p:sldId id="276" r:id="rId25"/>
    <p:sldId id="29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ront Matter" id="{15202A74-163D-4B71-BBA8-E2FCD164262F}">
          <p14:sldIdLst>
            <p14:sldId id="257"/>
            <p14:sldId id="286"/>
            <p14:sldId id="288"/>
            <p14:sldId id="289"/>
            <p14:sldId id="290"/>
            <p14:sldId id="287"/>
            <p14:sldId id="294"/>
            <p14:sldId id="259"/>
            <p14:sldId id="295"/>
            <p14:sldId id="285"/>
            <p14:sldId id="260"/>
            <p14:sldId id="261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</p14:sldIdLst>
        </p14:section>
        <p14:section name="Group Member 1" id="{0860697E-8C4A-43F9-A7C0-C435911657B2}">
          <p14:sldIdLst/>
        </p14:section>
        <p14:section name="Group Member 2" id="{ED02CA79-8112-418E-8BC2-0FD9B68AECB3}">
          <p14:sldIdLst/>
        </p14:section>
        <p14:section name="Group Member 3" id="{0DAD77B1-60C5-4EB2-933E-C56E97A5B2A7}">
          <p14:sldIdLst/>
        </p14:section>
        <p14:section name="General Closing" id="{4AB6C702-EE4D-4283-ACB0-770710E41AE6}">
          <p14:sldIdLst>
            <p14:sldId id="292"/>
            <p14:sldId id="275"/>
            <p14:sldId id="297"/>
            <p14:sldId id="276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2865" autoAdjust="0"/>
  </p:normalViewPr>
  <p:slideViewPr>
    <p:cSldViewPr snapToGrid="0">
      <p:cViewPr varScale="1">
        <p:scale>
          <a:sx n="56" d="100"/>
          <a:sy n="56" d="100"/>
        </p:scale>
        <p:origin x="76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75AAE-0936-40B9-ACF9-A981EEF95D23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B1F30-39B2-4CE2-8EF3-91F3179569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854613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61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22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36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12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F30-39B2-4CE2-8EF3-91F3179569A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2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55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en-US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506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3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6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995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0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36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84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5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9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91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3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95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31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84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70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28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&amp;esrc=s&amp;source=images&amp;cd=&amp;cad=rja&amp;uact=8&amp;docid=okzrhgKx0DGaSM&amp;tbnid=AyCn0RA7uloPkM:&amp;ved=0CAUQjRw&amp;url=http://en.wikipedia.org/wiki/Suicide_of_Amanda_Todd&amp;ei=5yl8U4zsBY2-8AGVsoGYBw&amp;bvm=bv.67229260,d.aWw&amp;psig=AFQjCNHizg_Wv-PVsgyacOnXihQbBNjG6Q&amp;ust=140073249604031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&amp;esrc=s&amp;source=images&amp;cd=&amp;cad=rja&amp;uact=8&amp;docid=wuCMtbUtyAQyfM&amp;tbnid=0J8_TRAcG9LlHM:&amp;ved=0CAUQjRw&amp;url=http://www.ctvnews.ca/ottawa-teen-details-final-suicidal-thoughts-on-blog-1.712337&amp;ei=1jB8U6zRBciV8gGxmIH4AQ&amp;bvm=bv.67229260,d.aWw&amp;psig=AFQjCNEmvyaIRzCacCCi_1jNUnseaYszjQ&amp;ust=140073425174200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a/url?sa=i&amp;rct=j&amp;q=&amp;esrc=s&amp;source=images&amp;cd=&amp;cad=rja&amp;uact=8&amp;docid=YBhgp-qRjTZmGM&amp;tbnid=cWn6mpNiYER51M:&amp;ved=0CAUQjRw&amp;url=http://www.nydailynews.com/new-york/15-year-old-throws-front-train-staten-island-article-1.1191808&amp;ei=DDN8U8r_MofL8AGfnIDYAQ&amp;bvm=bv.67229260,d.aWw&amp;psig=AFQjCNFlz5JrS2U0PQs6LwlIeZFDpu4T0Q&amp;ust=1400734843715275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a/url?sa=i&amp;rct=j&amp;q=&amp;esrc=s&amp;source=images&amp;cd=&amp;cad=rja&amp;uact=8&amp;docid=63U7vzupdCqeSM&amp;tbnid=32qRvWXyV5t9vM:&amp;ved=0CAUQjRw&amp;url=http://www.metro.us/newyork/news/local/2012/01/17/nypd-amanda-cummings-suicide-not-a-result-of-bullying/&amp;ei=PDV8U9XICYH48AG5_4D4Bw&amp;bvm=bv.67229260,d.aWw&amp;psig=AFQjCNHOGw_kmIxxZP6stqhAffhKzSqTKQ&amp;ust=140073539743029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a/url?sa=i&amp;rct=j&amp;q=&amp;esrc=s&amp;source=images&amp;cd=&amp;cad=rja&amp;uact=8&amp;docid=0HnwoPB9QdeQcM&amp;tbnid=GjHqLD-xjU1D4M:&amp;ved=0CAUQjRw&amp;url=http://abcnews.go.com/US/charges-dropped-cyberbullies-rebecca-sedwick-suicide/story?id=20954020&amp;ei=pTh8U-KKCqjK8gHuooCoCw&amp;bvm=bv.67229260,d.aWw&amp;psig=AFQjCNELoPax6xvxoLWtCVHGEt93-Y3wNg&amp;ust=140073625975021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a/url?sa=i&amp;rct=j&amp;q=&amp;esrc=s&amp;source=images&amp;cd=&amp;cad=rja&amp;uact=8&amp;docid=Tb_s9JXK7avYKM&amp;tbnid=SF-1BMkn4gPXfM:&amp;ved=0CAUQjRw&amp;url=http://www.youtube.com/watch?v=DAO5SXcm8xA&amp;ei=eDp8U4GdCqqh8QGti4CoCg&amp;bvm=bv.67229260,d.aWw&amp;psig=AFQjCNHyJscxSFaviN5o4knVk6CNAm20xA&amp;ust=1400736748558879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ca/url?sa=i&amp;rct=j&amp;q=&amp;esrc=s&amp;source=images&amp;cd=&amp;cad=rja&amp;uact=8&amp;docid=_oNWljkONzGnKM&amp;tbnid=c_LNn7lZJV0jaM:&amp;ved=0CAUQjRw&amp;url=http://www.nydailynews.com/news/national/texas-teen-posted-facebook-warning-school-suicide-article-1.1488343&amp;ei=Cj18U6XcIeWD8AH4mYDgAg&amp;bvm=bv.67229260,d.aWw&amp;psig=AFQjCNG7k8BHnCnSrd3tbkw3SRD-i0nJSw&amp;ust=140073741037009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hyperlink" Target="https://www.google.ca/url?sa=i&amp;rct=j&amp;q=&amp;esrc=s&amp;source=images&amp;cd=&amp;cad=rja&amp;uact=8&amp;docid=0JAVPnJ8R3rxqM&amp;tbnid=z0HKeZ9DZfT-jM:&amp;ved=0CAUQjRw&amp;url=https://twitter.com/ZackStieber/status/390208654210633728&amp;ei=Jz18U9uLF8SHqgblzIG4BQ&amp;bvm=bv.67229260,d.aWw&amp;psig=AFQjCNG7k8BHnCnSrd3tbkw3SRD-i0nJSw&amp;ust=1400737410370099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google.ca/url?sa=i&amp;rct=j&amp;q=&amp;esrc=s&amp;source=images&amp;cd=&amp;cad=rja&amp;uact=8&amp;docid=UpIIrBn1ck8whM&amp;tbnid=Cj9JTKvVaOeBQM:&amp;ved=0CAUQjRw&amp;url=http://www.heavy.com/news/2014/02/upper-west-side-teen-suicide-jayah-jackson/&amp;ei=0D98U7-uEJaLqAbe-4HwCQ&amp;bvm=bv.67229260,d.b2U&amp;psig=AFQjCNFZbQc3sqX3v7Zd3CB-qbkgWUhY3Q&amp;ust=1400738116996817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google.ca/url?sa=i&amp;rct=j&amp;q=&amp;esrc=s&amp;source=images&amp;cd=&amp;cad=rja&amp;uact=8&amp;docid=Fs-ST-I70Gq30M&amp;tbnid=dbppANo3bLKrPM:&amp;ved=0CAUQjRw&amp;url=http://www.wdjx.com/Our-Hearts-Go-Out-to-the-Family-Friends-of-Maddie-/17216009?pid=394788&amp;ei=F0J8U5L6Kc-MqAaN1ICgDw&amp;bvm=bv.67229260,d.b2U&amp;psig=AFQjCNGLKy84FmszAIZinpwESJPyE57r0Q&amp;ust=140073870539891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google.ca/url?sa=i&amp;rct=j&amp;q=&amp;esrc=s&amp;source=images&amp;cd=&amp;cad=rja&amp;uact=8&amp;docid=SGlJzqSZWrz-gM&amp;tbnid=vkv9vbOJuMFJvM:&amp;ved=0CAUQjRw&amp;url=http://content.time.com/time/quotes/0,26174,2094291,00.html&amp;ei=DUR8U9zwBtOeqAafoYKoBQ&amp;bvm=bv.67229260,d.b2U&amp;psig=AFQjCNGpeSB4IkOk2VXNbBkJYbkiHo4DIA&amp;ust=140073920227436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jennifer.laffier@uoit.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3200" b="1" dirty="0" smtClean="0">
                <a:solidFill>
                  <a:schemeClr val="bg2"/>
                </a:solidFill>
              </a:rPr>
              <a:t>How youth portray signs of suicide </a:t>
            </a:r>
            <a:r>
              <a:rPr lang="en-CA" sz="3200" b="1" dirty="0">
                <a:solidFill>
                  <a:schemeClr val="bg2"/>
                </a:solidFill>
              </a:rPr>
              <a:t>i</a:t>
            </a:r>
            <a:r>
              <a:rPr lang="en-CA" sz="3200" b="1" dirty="0" smtClean="0">
                <a:solidFill>
                  <a:schemeClr val="bg2"/>
                </a:solidFill>
              </a:rPr>
              <a:t>deation on social media </a:t>
            </a:r>
            <a:r>
              <a:rPr lang="en-CA" sz="3200" b="1" dirty="0">
                <a:solidFill>
                  <a:schemeClr val="bg2"/>
                </a:solidFill>
              </a:rPr>
              <a:t>s</a:t>
            </a:r>
            <a:r>
              <a:rPr lang="en-CA" sz="3200" b="1" dirty="0" smtClean="0">
                <a:solidFill>
                  <a:schemeClr val="bg2"/>
                </a:solidFill>
              </a:rPr>
              <a:t>ites: Considerations for educational programs</a:t>
            </a:r>
            <a:endParaRPr lang="en-US" sz="3200" b="1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Jennifer Laffier 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University of Ontario Institute of Technology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Ontario, Canada</a:t>
            </a:r>
          </a:p>
          <a:p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38" y="4431322"/>
            <a:ext cx="3199114" cy="191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29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Sample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10 youth suicides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Canadian and American youth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Ages 14-19 yrs. old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Used a variety of social media: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Facebook</a:t>
            </a:r>
          </a:p>
          <a:p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</a:rPr>
              <a:t>Youtube</a:t>
            </a:r>
            <a:endParaRPr lang="en-CA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</a:rPr>
              <a:t>Tumblr</a:t>
            </a:r>
            <a:endParaRPr lang="en-CA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</a:rPr>
              <a:t>Veimo</a:t>
            </a:r>
            <a:endParaRPr lang="en-CA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Twitter</a:t>
            </a:r>
          </a:p>
          <a:p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Amanda Todd</a:t>
            </a:r>
            <a:endParaRPr lang="en-US" sz="48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1617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CA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Amanda was a Grade 10 Student from B.C. She </a:t>
            </a:r>
          </a:p>
          <a:p>
            <a:pPr>
              <a:buNone/>
            </a:pPr>
            <a:r>
              <a:rPr lang="en-CA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suffered from anxiety, depression, &amp; eating disorders. </a:t>
            </a:r>
          </a:p>
          <a:p>
            <a:pPr>
              <a:buNone/>
            </a:pPr>
            <a:r>
              <a:rPr lang="en-CA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She was a victim of online bullying and sexual </a:t>
            </a:r>
          </a:p>
          <a:p>
            <a:pPr>
              <a:buNone/>
            </a:pPr>
            <a:r>
              <a:rPr lang="en-CA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harassment. She used Facebook and YouTube</a:t>
            </a:r>
            <a:r>
              <a:rPr lang="en-CA" sz="2600" dirty="0">
                <a:solidFill>
                  <a:schemeClr val="tx2">
                    <a:lumMod val="10000"/>
                  </a:schemeClr>
                </a:solidFill>
                <a:effectLst/>
              </a:rPr>
              <a:t> </a:t>
            </a:r>
            <a:r>
              <a:rPr lang="en-CA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to express </a:t>
            </a:r>
          </a:p>
          <a:p>
            <a:pPr>
              <a:buNone/>
            </a:pPr>
            <a:r>
              <a:rPr lang="en-CA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herself and create videos. Left suicide note as video for </a:t>
            </a:r>
          </a:p>
          <a:p>
            <a:pPr>
              <a:buNone/>
            </a:pPr>
            <a:r>
              <a:rPr lang="en-CA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Mother.</a:t>
            </a:r>
            <a:endParaRPr lang="en-CA" sz="2000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en-CA" sz="3100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  <a:ea typeface="Cambria Math" pitchFamily="18" charset="0"/>
              </a:rPr>
              <a:t>“</a:t>
            </a:r>
            <a:r>
              <a:rPr lang="en-CA" sz="31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  <a:ea typeface="Cambria Math" pitchFamily="18" charset="0"/>
              </a:rPr>
              <a:t>Life’s never getting better” </a:t>
            </a:r>
          </a:p>
          <a:p>
            <a:pPr>
              <a:buNone/>
            </a:pPr>
            <a:r>
              <a:rPr lang="en-CA" sz="31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  <a:ea typeface="Cambria Math" pitchFamily="18" charset="0"/>
              </a:rPr>
              <a:t>	“I’m constantly crying now”</a:t>
            </a:r>
          </a:p>
          <a:p>
            <a:pPr>
              <a:buNone/>
            </a:pPr>
            <a:r>
              <a:rPr lang="en-CA" sz="31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  <a:ea typeface="Cambria Math" pitchFamily="18" charset="0"/>
              </a:rPr>
              <a:t>		“I wanted to die so bad....when he brought</a:t>
            </a:r>
          </a:p>
          <a:p>
            <a:pPr>
              <a:buNone/>
            </a:pPr>
            <a:r>
              <a:rPr lang="en-CA" sz="31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  <a:ea typeface="Cambria Math" pitchFamily="18" charset="0"/>
              </a:rPr>
              <a:t>		   me home I drank bleach”</a:t>
            </a:r>
          </a:p>
          <a:p>
            <a:pPr>
              <a:buNone/>
            </a:pPr>
            <a:r>
              <a:rPr lang="en-CA" sz="31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  <a:ea typeface="Cambria Math" pitchFamily="18" charset="0"/>
              </a:rPr>
              <a:t>			“I have nobody I need someone”</a:t>
            </a:r>
          </a:p>
          <a:p>
            <a:pPr>
              <a:buNone/>
            </a:pPr>
            <a:endParaRPr lang="en-US" sz="2000" dirty="0">
              <a:solidFill>
                <a:schemeClr val="tx2">
                  <a:lumMod val="10000"/>
                </a:schemeClr>
              </a:solidFill>
              <a:effectLst/>
            </a:endParaRPr>
          </a:p>
        </p:txBody>
      </p:sp>
      <p:pic>
        <p:nvPicPr>
          <p:cNvPr id="4" name="Picture 2" descr="http://upload.wikimedia.org/wikipedia/en/d/d8/AmandaToddVide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16142" y="2135779"/>
            <a:ext cx="3475858" cy="26642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91297" y="5044966"/>
            <a:ext cx="26801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Amanda posted a 13 min. suicide video on You Tube before taking her own life on October 10</a:t>
            </a:r>
            <a:r>
              <a:rPr lang="en-CA" baseline="30000" dirty="0" smtClean="0">
                <a:solidFill>
                  <a:schemeClr val="tx2">
                    <a:lumMod val="10000"/>
                  </a:schemeClr>
                </a:solidFill>
              </a:rPr>
              <a:t>th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 2012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721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Jamie </a:t>
            </a:r>
            <a:r>
              <a:rPr lang="en-US" sz="4800" b="1" dirty="0" err="1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Hubley</a:t>
            </a:r>
            <a:endParaRPr lang="en-US" sz="48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58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Jamie was a grade 10 student from Ottawa. He was openly</a:t>
            </a:r>
          </a:p>
          <a:p>
            <a:pPr>
              <a:buNone/>
            </a:pPr>
            <a:r>
              <a:rPr lang="en-US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gay and suffered from years of ridicule from peers. </a:t>
            </a:r>
          </a:p>
          <a:p>
            <a:pPr>
              <a:buNone/>
            </a:pPr>
            <a:r>
              <a:rPr lang="en-US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Jamie used social media sites such as </a:t>
            </a:r>
            <a:r>
              <a:rPr lang="en-US" sz="2600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tumblr</a:t>
            </a:r>
            <a:r>
              <a:rPr lang="en-US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and his own blog </a:t>
            </a:r>
          </a:p>
          <a:p>
            <a:pPr>
              <a:buNone/>
            </a:pPr>
            <a:r>
              <a:rPr lang="en-US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to write poems, post pictures, and journal feelings. Left suicide</a:t>
            </a:r>
          </a:p>
          <a:p>
            <a:pPr>
              <a:buNone/>
            </a:pPr>
            <a:r>
              <a:rPr lang="en-US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note on </a:t>
            </a:r>
            <a:r>
              <a:rPr lang="en-US" sz="2600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tumblr</a:t>
            </a:r>
            <a:r>
              <a:rPr lang="en-US" sz="2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.</a:t>
            </a:r>
          </a:p>
          <a:p>
            <a:pPr>
              <a:buNone/>
            </a:pPr>
            <a:endParaRPr lang="en-US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en-US" sz="5600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</a:t>
            </a:r>
            <a:r>
              <a:rPr lang="en-US" sz="5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I can’t take it anymore”</a:t>
            </a:r>
          </a:p>
          <a:p>
            <a:pPr>
              <a:buNone/>
            </a:pPr>
            <a:r>
              <a:rPr lang="en-US" sz="5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“This hurts too much”</a:t>
            </a:r>
          </a:p>
          <a:p>
            <a:pPr>
              <a:buNone/>
            </a:pPr>
            <a:r>
              <a:rPr lang="en-US" sz="5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“I wish I could be happy, I try, I try, I try, I just </a:t>
            </a:r>
          </a:p>
          <a:p>
            <a:pPr>
              <a:buNone/>
            </a:pPr>
            <a:r>
              <a:rPr lang="en-US" sz="5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want to feel special to someone”</a:t>
            </a:r>
            <a:endParaRPr lang="en-US" sz="5600" b="1" i="1" dirty="0">
              <a:solidFill>
                <a:schemeClr val="tx2">
                  <a:lumMod val="10000"/>
                </a:schemeClr>
              </a:solidFill>
              <a:effectLst/>
              <a:latin typeface="AR CENA" pitchFamily="2" charset="0"/>
            </a:endParaRPr>
          </a:p>
        </p:txBody>
      </p:sp>
      <p:pic>
        <p:nvPicPr>
          <p:cNvPr id="30724" name="Picture 4" descr="http://www.ctvnews.ca/polopoly_fs/1.176677!/httpImage/image._gen/derivatives/landscape_620/image.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67701" y="2249323"/>
            <a:ext cx="3825328" cy="2514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149256" y="4966137"/>
            <a:ext cx="2769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chemeClr val="tx2">
                    <a:lumMod val="10000"/>
                  </a:schemeClr>
                </a:solidFill>
              </a:rPr>
              <a:t>Died by suicide on October 14</a:t>
            </a:r>
            <a:r>
              <a:rPr lang="en-CA" b="1" baseline="30000" dirty="0" smtClean="0">
                <a:solidFill>
                  <a:schemeClr val="tx2">
                    <a:lumMod val="10000"/>
                  </a:schemeClr>
                </a:solidFill>
              </a:rPr>
              <a:t>th</a:t>
            </a:r>
            <a:r>
              <a:rPr lang="en-CA" b="1" dirty="0" smtClean="0">
                <a:solidFill>
                  <a:schemeClr val="tx2">
                    <a:lumMod val="10000"/>
                  </a:schemeClr>
                </a:solidFill>
              </a:rPr>
              <a:t> 2011</a:t>
            </a:r>
            <a:endParaRPr lang="en-CA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Felicia Garcia </a:t>
            </a:r>
            <a:endParaRPr lang="en-CA" sz="44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5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Felicia,15 yrs. old was from New York. She experienced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bullying and harassment due to rumors that she slept with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members of the football team. She used Twitter, </a:t>
            </a:r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Instagram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, 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and Facebook to express herself, post pictures, and create 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Images.</a:t>
            </a:r>
          </a:p>
          <a:p>
            <a:pPr>
              <a:buNone/>
            </a:pPr>
            <a:r>
              <a:rPr lang="en-CA" sz="3200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</a:t>
            </a:r>
            <a:r>
              <a:rPr lang="en-CA" sz="32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I cant, </a:t>
            </a:r>
            <a:r>
              <a:rPr lang="en-CA" sz="3200" b="1" i="1" dirty="0" err="1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Im</a:t>
            </a:r>
            <a:r>
              <a:rPr lang="en-CA" sz="32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done, I give up”</a:t>
            </a:r>
          </a:p>
          <a:p>
            <a:pPr>
              <a:buNone/>
            </a:pPr>
            <a:r>
              <a:rPr lang="en-CA" sz="32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“Just because someone is smiling doesn't </a:t>
            </a:r>
          </a:p>
          <a:p>
            <a:pPr>
              <a:buNone/>
            </a:pPr>
            <a:r>
              <a:rPr lang="en-CA" sz="32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make them happy”</a:t>
            </a:r>
            <a:endParaRPr lang="en-CA" sz="3200" b="1" i="1" dirty="0">
              <a:solidFill>
                <a:schemeClr val="tx2">
                  <a:lumMod val="10000"/>
                </a:schemeClr>
              </a:solidFill>
              <a:effectLst/>
              <a:latin typeface="AR CENA" pitchFamily="2" charset="0"/>
            </a:endParaRPr>
          </a:p>
        </p:txBody>
      </p:sp>
      <p:pic>
        <p:nvPicPr>
          <p:cNvPr id="114690" name="Picture 2" descr="http://assets.nydailynews.com/polopoly_fs/1.1191929!/img/httpImage/image.jpg_gen/derivatives/article_970/felicia-garcia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2110" y="2166444"/>
            <a:ext cx="2952968" cy="286275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285890" y="5297214"/>
            <a:ext cx="2475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Felicia jumped in front of a moving train on October 24</a:t>
            </a:r>
            <a:r>
              <a:rPr lang="en-CA" baseline="30000" dirty="0" smtClean="0">
                <a:solidFill>
                  <a:schemeClr val="tx2">
                    <a:lumMod val="10000"/>
                  </a:schemeClr>
                </a:solidFill>
              </a:rPr>
              <a:t>th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 2012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051" y="4178300"/>
            <a:ext cx="2289283" cy="23192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Amanda Cummings</a:t>
            </a:r>
            <a:endParaRPr lang="en-CA" sz="44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846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sz="20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Amanda Cummings was 15 </a:t>
            </a:r>
            <a:r>
              <a:rPr lang="en-CA" sz="2000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yrs</a:t>
            </a:r>
            <a:r>
              <a:rPr lang="en-CA" sz="20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old from New York. Amanda was </a:t>
            </a:r>
          </a:p>
          <a:p>
            <a:pPr>
              <a:buNone/>
            </a:pPr>
            <a:r>
              <a:rPr lang="en-CA" sz="20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The victim of bullying , had a history of depression, self-injurious </a:t>
            </a:r>
          </a:p>
          <a:p>
            <a:pPr>
              <a:buNone/>
            </a:pPr>
            <a:r>
              <a:rPr lang="en-CA" sz="20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behaviors, and heart break over boys. Amanda used  </a:t>
            </a:r>
          </a:p>
          <a:p>
            <a:pPr>
              <a:buNone/>
            </a:pPr>
            <a:r>
              <a:rPr lang="en-CA" sz="20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Facebook to regularly express her feelings and left a goodbye </a:t>
            </a:r>
          </a:p>
          <a:p>
            <a:pPr>
              <a:buNone/>
            </a:pPr>
            <a:r>
              <a:rPr lang="en-CA" sz="20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message on there. </a:t>
            </a:r>
          </a:p>
          <a:p>
            <a:pPr>
              <a:buNone/>
            </a:pPr>
            <a:r>
              <a:rPr lang="en-CA" sz="2600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</a:t>
            </a:r>
            <a:r>
              <a:rPr lang="en-CA" sz="3000" b="1" i="1" dirty="0" err="1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Im</a:t>
            </a:r>
            <a:r>
              <a:rPr lang="en-CA" sz="30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</a:t>
            </a:r>
            <a:r>
              <a:rPr lang="en-CA" sz="3000" b="1" i="1" dirty="0" err="1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soo</a:t>
            </a:r>
            <a:r>
              <a:rPr lang="en-CA" sz="30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tired-______. </a:t>
            </a:r>
            <a:r>
              <a:rPr lang="en-CA" sz="3000" b="1" i="1" dirty="0" err="1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Fml</a:t>
            </a:r>
            <a:r>
              <a:rPr lang="en-CA" sz="30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depressed mood too:(“</a:t>
            </a:r>
          </a:p>
          <a:p>
            <a:pPr>
              <a:buNone/>
            </a:pPr>
            <a:r>
              <a:rPr lang="en-CA" sz="30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“…Ill die tonight crying over you".</a:t>
            </a:r>
          </a:p>
          <a:p>
            <a:pPr>
              <a:buNone/>
            </a:pPr>
            <a:r>
              <a:rPr lang="en-CA" sz="30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"getting ready then </a:t>
            </a:r>
            <a:r>
              <a:rPr lang="en-CA" sz="3000" b="1" i="1" dirty="0" err="1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im</a:t>
            </a:r>
            <a:r>
              <a:rPr lang="en-CA" sz="30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outa here. </a:t>
            </a:r>
            <a:r>
              <a:rPr lang="en-CA" sz="3000" b="1" i="1" dirty="0" err="1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Im</a:t>
            </a:r>
            <a:r>
              <a:rPr lang="en-CA" sz="30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off this".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116738" name="Picture 2" descr="http://www.metro.us/wp-content/uploads/2013/02/4d21648f18424a230f4438551533c53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7972" y="2128345"/>
            <a:ext cx="3350720" cy="2857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718331" y="5123794"/>
            <a:ext cx="3231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Amanda Jumped in front of a bus on December 27</a:t>
            </a:r>
            <a:r>
              <a:rPr lang="en-CA" baseline="30000" dirty="0" smtClean="0">
                <a:solidFill>
                  <a:schemeClr val="tx2">
                    <a:lumMod val="10000"/>
                  </a:schemeClr>
                </a:solidFill>
              </a:rPr>
              <a:t>th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 2012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Rebecca </a:t>
            </a:r>
            <a:r>
              <a:rPr lang="en-CA" sz="4400" b="1" dirty="0" err="1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Sedwick</a:t>
            </a:r>
            <a:endParaRPr lang="en-CA" sz="44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846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CA" sz="20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Rebecca was a 12 year old from Lakeland, Florida. She was </a:t>
            </a:r>
          </a:p>
          <a:p>
            <a:pPr>
              <a:buNone/>
            </a:pPr>
            <a:r>
              <a:rPr lang="en-CA" sz="20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cyber-bullied on all her social media sites (Facebook, </a:t>
            </a:r>
            <a:r>
              <a:rPr lang="en-CA" sz="2000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Kik</a:t>
            </a:r>
            <a:r>
              <a:rPr lang="en-CA" sz="20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, </a:t>
            </a:r>
          </a:p>
          <a:p>
            <a:pPr>
              <a:buNone/>
            </a:pPr>
            <a:r>
              <a:rPr lang="en-CA" sz="20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Twitter) causing her severe depression. Peers left message that she</a:t>
            </a:r>
          </a:p>
          <a:p>
            <a:pPr>
              <a:buNone/>
            </a:pPr>
            <a:r>
              <a:rPr lang="en-CA" sz="20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should take her own life. She posted a final message on Facebook.</a:t>
            </a:r>
          </a:p>
          <a:p>
            <a:pPr>
              <a:buNone/>
            </a:pPr>
            <a:endParaRPr lang="en-CA" sz="2000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en-CA" sz="33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“I cant take it anymore”</a:t>
            </a:r>
          </a:p>
          <a:p>
            <a:pPr>
              <a:buNone/>
            </a:pPr>
            <a:endParaRPr lang="en-CA" sz="3300" b="1" i="1" dirty="0" smtClean="0">
              <a:solidFill>
                <a:schemeClr val="tx2">
                  <a:lumMod val="10000"/>
                </a:schemeClr>
              </a:solidFill>
              <a:effectLst/>
              <a:latin typeface="AR CENA" pitchFamily="2" charset="0"/>
            </a:endParaRPr>
          </a:p>
          <a:p>
            <a:pPr>
              <a:buNone/>
            </a:pPr>
            <a:r>
              <a:rPr lang="en-CA" sz="33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		“I’m jumping”</a:t>
            </a:r>
          </a:p>
          <a:p>
            <a:pPr>
              <a:buNone/>
            </a:pPr>
            <a:endParaRPr lang="en-CA" sz="3300" b="1" i="1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en-CA" sz="20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		</a:t>
            </a:r>
          </a:p>
          <a:p>
            <a:pPr>
              <a:buNone/>
            </a:pPr>
            <a:endParaRPr lang="en-CA" sz="2000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en-CA" sz="20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	</a:t>
            </a:r>
            <a:endParaRPr lang="en-CA" sz="2000" dirty="0">
              <a:solidFill>
                <a:schemeClr val="tx2">
                  <a:lumMod val="10000"/>
                </a:schemeClr>
              </a:solidFill>
              <a:effectLst/>
            </a:endParaRPr>
          </a:p>
        </p:txBody>
      </p:sp>
      <p:sp>
        <p:nvSpPr>
          <p:cNvPr id="117762" name="AutoShape 2" descr="data:image/jpeg;base64,/9j/4AAQSkZJRgABAQAAAQABAAD/2wCEAAkGBxQSEhQUExQVFBQXFRQWFBQUFBQUFBQUFRUWFhQVFBQYHCggGBolHBQUITEhJSkrLi4uFx8zODMsNygtLisBCgoKDg0OFxAQGiwcHBwsLCwsLCwsLCwsLCwsLCwsLCwsLCwsLCwsLCwsLCwsLCwsLCwsLCwsLCwsLDcsLCs3LP/AABEIAKgBKwMBIgACEQEDEQH/xAAcAAAABwEBAAAAAAAAAAAAAAAAAQIDBAUGBwj/xAA8EAABAwIEAwUHAQcEAwEAAAABAAIRAyEEEjFBBVFxBiJhgZEHEzKhscHw0RQjQlJi4fFygpKiM2NzFv/EABoBAAIDAQEAAAAAAAAAAAAAAAECAAMEBQb/xAAnEQACAgICAgICAQUAAAAAAAAAAQIRAyESMQRBImEyUTMFE0Kh8P/aAAwDAQACEQMRAD8AiBqdaEGNhOtauU2YbCATrQiDd1Lw1CTfQaqqcuLA2OUhlE89EzG6cruk/RJAVTFDASwEYCUGpWQIBLa1GGpYCRtWQKFne3XFfdUfdNs6qPRgMO85zLTU2rk3tA4l7zEvvZsNb4AAfclafEx8p2X+PC5FK5zQCfKPA6+aQ1+aAOfoP1UD3hNgrfA0JgHzXXekdBdkaqQDAG1zz6qJUbOtlpxwnMFGxXAXEaafl0sZos4MoGYcnS6I0CLXlWNThlRt7/RJyO3uE6kJxogUnkEbKyYZgxf5HryTdSnbp6pWF5RrY+I5zsVNMg+WySND+WHgmyyD+WSg6+U3/l5hP0mTAP51SyQSTTYSBfz5+COk+DG/LmiDcjbaX9eQUWpV3nr4IAJT3ctxcc/8bLp3YDihr4eHGXU3FpJ5G4+S5Tn56/bmtT7Osf7rFmmT3Kzf+zdPPZZvJw88bZn8iFxR1IoBqW4I4XC9M59CIREJaQ5yhAmhGgwoygwCZRJcIEIEElR6ideSmXBSKaAxCEJeVCE9gMyyilmkpNCjufRGaMGDobj9Fucywapskj8lS6nd7o2F0pjMgnc6BM66/hVblbIJa1OBqDWpwKNgCASwEYCMBVtgFBqUAjASkpBL3ZWuJ0AJnoJXAuN4gvrVHc3OPzXae1mJNLB1DoSA0dST9gVwvEu7x/Nl1fAjpy/Zt8dVFsRSfBWk4GzNE38eSzdFklbXguFhs+IW3L0bMStl7gaM25aq5pYHMNFCwtMRbkr3BNWJs2JUQKnBJ1AIVJxHs2QC5osui4enIlLODa6ee6dNkaTOJY7AOZq0zsY7oHKUxQIG3UbLsWN4Cx9vHy9Fl+M9iZ71MgHlFj0VkZlU4UjEYvBgiW+UJrDGDr4Ob4c1KfSewuaRlcLOb+iTiKdg4C+33CtWyuhyqA5pHgY8HbKiFS5B1HdPjCmjEg+E2PgdioOI+LlNvMbopCLscpVPr8uSsMNXLH03t1Y9p6XVbSP91IY/W8G1uaEt6+hZr4s9CMrBwaRuA71Ex6lKVX2Vripg6D7SaYB8CCRCuS2y81NcZ0/2ctrYghMuCkFILUq0BjLW3TpajDUpCQKEQiISwECgShgtSCxSETmoWCiKWpKfc1Iyp0wFS0KRRogiToNEeHobnTf9EutVmBstL2xyJiSZvomg1THMkJhzbIqXoAkJYCACWAhIAYCUAgAlAJKIKDUYCNKaPv8ANKQx3tVrFuFptB+J7ifIW+pXHHG66t7Y6v7vDM/+jj07sFcohd7wU1iRvxaiSMAJe3qugcPbYH5LG9nsHnqdFusPSDYATZnbN+BVstsIPorbDmCFX4Bsq1bSNuSztF7Zc4KpZTAZUPCNMKcwfJFAsJo3KDgOSXljVEAm7CY7tdwZjjnAiQb8iNFzbG1DT1FgYcN+oXdsdgxUpubG1uq5J2jwhDjI0sbaJ4S2VTRhq1UF0jQo8Q6b+R8t0fEsIWd4DukkA7SNUywyL7XWj0UVTHaB28ZT5fBvv9imGjWNkvEaA+SjArOweyjE58GW/wAlR199ltAuW+xTGkOrUSdW5wOll1L8C4HmQ45WjnZFUgkqElycashWJhIKdISHBBkAAgQkylByUgjKjhLlAlBsFDL2JvKnpQQTYCrq1Nhpy5lNAIQnGhbPQQNF03VF+oT40TVQXB8EF+wDcJQanWNnZONplDkAaa1OCknBTKWKcBBsIyGoRGmqW5AJWwHPPbFT/d0D4uHjsufYBtN1N7SO/Mt6Lpvtbw5OGY4Ccr/QEb8tlyVruXL/ACu/4f8ACjo4HpF/2VFyVrGwNdVley3xErXMbfTojPs34+ifgqryIa3/AJKeK2Ip3LQ8a93T0UPDY3I0kzAHJCr2vbS+IDYDnJ0spwsLZcYbtQBANN3iIhXWG4o2oJFp8dFiv/1tN2tMEyZjW2v1UujxVrhmZEbxEhTjWyJ2bVtWdPml+8VRwvEmpG9lJx9XI3VBhH6/EGsF5tsuddreKtc45WHvWNpN1Z4ziwGokfInlKz3Eu0dNrYDGthwBgGARtJ080yQjlRn8OHOLsNUHx95s6gx3fks8aRY4tOoJB8tFpeM48PbSrCA5hynZxa64JG+kSqHiFXNUzfzEuVsSuWw8JeQd9Emt8Mcim8M+HDwKcxOrvVMKui99mWN91j6N7POQ9CDZd4OvyC8y8KxHu61J4sW1Gu/7D7L0xSqZgHD+IZvW65X9TjTU/8ArMOdUw3XTtIWTZCcYuSlaKEHKSQncqLKoyEZyTKcqBJaEBQpQJSoRKMg0EpKhHCHIBTtTrQkAJwBaWyAQNO6WwJzKlsgTQlhEAlhQIEl+ycaE3UQvYBsoyEcJYppe9AMb7VXO/ZWgGAXHNb4ran82XGma+S7V7UazG4csMSGggb942PoHeq45RABHVd3w7WM6XjrSL/gTcseI+a2PDIc2/RZvDMAIIAgRHVaLhdQD1TzN2P9D2M4N7xuWSAZuTA9U3Q7PFtItyNeCAc0w+R/VqtFhSDbdWFOiNCNuaEZpFksVmZ7NcMGEe9wptLjYOJkQTNxzTtbhQa51TutF8wAgX5LSBjJ0UPikkQBtpso53oix0ROzFfK4iZv8lacYdmIHPXkQqbhGHh9tTy06K3x3eOkQEtjOG7K/F4ENqCq3KYgsDm5sttPWVme0nZ737jVaGg6lrTAPQbLfUKUt0v91G4hw9pa6BBiZ0unWSgPGpHMuL4N9TC94MAotAbl7xiZMu5rG12ENaTuLLreODP2DEWAcALazJ1K5Pij+7p81dGVmeceJHLoKdqOlqj1TcJ5hho6qwrGiNvReiexmL97gqD5nuAH/bb7LzyRp+QuzeyHFl+EdTP8D7c4OvzWH+oR5YV9GXyF7NylNRQlALiPsyDoROKNqEIegjTgkwn8koe7ASpWShjKjFJPSAgaiDpeyUNCiUfuEedFnKFxBopQlhJDUl5V9FY8E4Ao9N6lBRsKAEsJICcS1sgTjCZRklDolbp2wAYpVFmhOiZpsun8XVyNtqBYblGD3yHijkXtd4hmxApxoxsuBOpLsoPzWBcMuWdPnHNajt7UJxLmk5jnlxIuSdh0H1Wb4mbjp5r0mFfBHSxajZtMNTYKGYOk2I9QPurHAOt5rmeBrEObJsHA6mLnkulcOu0HpCXJDiacc7Zp+Gu5q7oMBWY4fVvBstDRq25qijWpE/KNVR8V4i05gwablScXiDlIBVJiNJgn+YJkrElIt+CUwYPpCseIUrAgKh4FxkMdBaQDzF/RWPGuNtDBqRM91pJ9AjxI5E7DYuGiY/NlIBY4Rtcz4lUuGcajQQ0tESM1jfeFKILCOX3StBbMf2wikzEtEZXsaR1Do+65Ti3d1g5CV0j2jYnuuv8AFlH3K5tjmQW/6B91pxLRRnltDNV2icpm3lZIrDutSqGvkrfRmXYdUWB9V032NV3e+rNP8VJp/wCLlzGqfRdB9kNQnGMH/oqg+UQs/kq8UivN+J2SEpO5LpeUBeeSsxcRprPROggJDnJKjlWiAc5NuKdhEWpbsDGoRFiehFCBKG4QhLhFlQ4gKhqJ1KUYSgrWisbZTUpoTYCcBQ7CgwEYRBLARsgAEAyUtqXQbdLXK7GSCpsgEqDjahLmAWBcS538rWNLjfbRWuKFoG2qq8SO47YxruABM/JPF8mvoat0cZ7WgF7DYvc59QnUZXEBt+cA+iy/EzLgtJxvFitWc5ohrQGdSJ7x8VmMf8RXocGoqzoxXwSI9PTxn7Lo3ZjFh9Nh8vMLndNX3ZPiBY4sOjtOqfIrRZjdOjpNOiQ/w/tKu6NL7TdU2ErAlp2/tC0mAAIP5osjZqTKziGIa2xIb4ExPRRG1WnRwk+alcd4Ax/fPeJGk6dFm28PDDuRO2oTLY8dl+zhwfpUDT46qwwuBYz4qgcfIfRU7MK3KIqEeCfOEZkvUNtufRNRZ/bVF0cZTH8Q629E2Ma1wIBmJ8VnmcL94f4sp1lzohXGH4QykQ6naxBEzPklk6YkopGC7a3aD/UfI5bfRYPifx/7R9F0ft9hgKb2jUOFQc4iCsFx+lD231Y35hX4naMeVbsrnfCEKJuiJsEKeoVpUhdUyt/7D6c45x5Un/Nc/eVt/Y1jfd8QDZgVKb233IAyj1VfkK8cl9FeXo70XJCNwv8AmqAC829oxiQjRwjhGtAEyhKVlRZUOKIBElQiIUogiEeVKQhCiUZ92lk6xRi7/Ck0tkzKBwIilBHCXoIljk8CmCEQch0GyW1ScOIkqEwqRVdAhFfix0FVq3jxWS9oXF/cUhSYf3lWwjZsiSeQyytM5wAJOgErBcJwZxuPq16kFre6wfw5gMoHQDfchXeNW5P/AB/2WY+7MRi8EaIhxku73kZWZxV3nqt52yg4mpHwsMeYE/dYg0pJPmu5hlcb+jopWkRHbKfwq1Rp8b9FFxDE/wANPeHUDyVzfxJHs6LhKuSNcp0PLryWm4PxG4kjkBz6Kg4YJERItbmITmIwzqRlpJZ829FlezQmbU1s2nKFCqYAOmLFVfDeIzErQUKgN7JWh0QBhCNRpuAn24czZo81asE3S5/LJhmnRX06ca+XL0TjH7nVO1jAJ1O36LP8X4jAyjU+spGtit6M72yxLC85iA33bgDvO4K5ZiqpcbmYsD/TstF21ruc8ZrDYfqsw1srXjVIyZHbHKre61GBp0SsQLxyCNw+HonBQgq/9nrsuOpO5SfAeKogNVo/Zu4DH0Z0JLb6HMICTL/G2JkWj0S10wQdvLqlwmaLTlbzi8aWKdC87XoxPsEIQlwhCZJEEyhKUghSBQlElosqNEoJElQhCWkQy4CkUVHaU60quV2ZySE4E01OjRLJ6GGnpKU9JhCqAScKL9EMQ66caICYcZTS9L9jPogccrinQe86NBPjMW6qP2RwnusK1xu5wLnHmXXTfbJp/Zon4qlNvjBNwrWo3JQcBaGFoGwtcx4BWxlUEnq2Wx9HGOOVSTUdzc76mFRUBceY9Nlc8ZtTd/qsfVU7BAnkQfXVdvHqCR1Iq0kDHYaFDoWIdtIk7StBiKYe1viqcU4JnSYI+itT1QWqaOhcPqWYfAfRX9N0hZDgGJmkBqW2Pr3VrsPoL7BZ+mXp6IVfBFplnmDoncFxUsMOkRz0U91MHWUxVwpIgiRtv8k12LZa4fjTT/En38VbHxfL+yyz+A5vht5BS8J2aAu7vHadPRQHNkzE8UNS1MZjtyb4lVrMIQSXGTIk7X5LR0cDAiLctvNRsfTygn+k9BZBhOTdum95sc4WZotuTyWm7Zuu3nB9SdVn204Z1PyC0wfxM8lsZqGYPknH6N8/qmKoiE/Nm+f1TkT2KpM7rjyUzg1c06tOoP4Xg+hsn+HYT926R8Qj10UEA0jcSLqt/K0RxPUfD6ofSpv/AJmtMjQyJTxauc+ybtKKlH9me7vtn3c7g3IldGZ/ZcSWJwk0YpqnQSNGjAQSoShMIwEpEFKJQUIoS4QS0ShMIoSpQzI0QyQCcaEgJYCpZkHmOTwcorSncyrSGQCnaLZTTvRTMCyb8h+X0USt6DFWw8S6ICYY2f722ndQ+Ncbo4YTUfB1DbZz4AarHYzti+uSxg91TDX5t3vtZsk6dIWqPizm7LljcmXnbDi9BtPLnBe1zX5BBMA3P1VZ2n7dUy00qHeLrOebNa3e3Rc9r4ky6bkm8bbH5AKFVfeddPPquhj8OMafdGmGOi74rh81J20EHwgcuevyVNhGwY8vI6fJX+Cqe8pX3GU+BHL1VM1uWoQenhIsPkr1Ltfo6CjaQujYFp1Bt48lExrLyN/qFaYvCnLnGo1+yr6hkHmLjruFIumCS0T+zmI256ePILouCpSAfAT/AG5rlWAOV86X6XXU+zdf3jBceIi4HgUk+x4lpSoz+XUmlhU8xpjT1/VLDudlEBjlOgAlliaFW6ca5NWhQwAqzjJ/du6HzVi9/r4LOdpMTlpOeTEQb8p36pasbo5b2x/8oHLL5eCrn0RDR6+pT3HKpeBUNy5+qfpsDnA9PoFo6iVNWyrxtDvQlOoXa3f9Va18JNVs6alKwVEOqaTdK56Co7LD9nyteNO609LKlr0M8+G3gNQr/GGS8eXoBaVT1zle13836XlJCXbGmuiFRxD8HUZUpk3Ac37hegexnainj6DXAxVaAHg7+IXD34X9pDmAAODu4OomFD7P8ZrYCuHNJaWmHNOhixEKZcSyR+zLljao9PIAqu4BxhmLotqtESL8pGsKwAXMqtGVqhUoSjCMoUAJEUqUSlEE5UISiiUohkAU6CggszMYbkbUaCWK5NJjJELjHHaOGb33d68MbdxPKNuqxPE+3FepIpn3TSIhvxH/AHaoILueP4uNJOjXCCWzM1cQCSSS6dSef9R1TX7RlIvbeNh4IkFtaosiwYinN7luxkX6qCXa8ifTqgglj0x29krhWLykgnumfLxRcR1LucFBBUSWzbF/EtOGY0PbBu4CCOY8OagcSwpYZb8Jv/j7oIJOmP3Ehl8HN0npK3fZLGljmgOkOEDxP8vVBBNJWrFizoFB0gEAjeNVJbR8p5/oggkSBKVCv2bl+n1TVd7KQl7mt8XOCCCuiiqU2ZfjfbzDUgW05qu3yNIaD1I+krnfF+0FTFPbn7rMwIYPh8xuggrOKUbKeb5ELi7B7k/01R6FshS+FMDmg+I9UEEj/FmqPaHMfVyZ3cso8yUzwg98eIkoIKuviP7LUszGqNwT9FR8QEgeCCCEOyS6G2VMpa7ykcjqfVIxLpJNQSee55HrCNBWJlE+rNH7P+0jsDWGYk4d8CoBeJ+F8cx85XeaFdlRrX03BzXCWuaZBCCCyeRFXZmnFVYoozZGgsr9FIESNBEAIRI0ECH/2Q==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7764" name="AutoShape 4" descr="data:image/jpeg;base64,/9j/4AAQSkZJRgABAQAAAQABAAD/2wCEAAkGBxQSEhQUExQVFBQXFRQWFBQUFBQUFBQUFRUWFhQVFBQYHCggGBolHBQUITEhJSkrLi4uFx8zODMsNygtLisBCgoKDg0OFxAQGiwcHBwsLCwsLCwsLCwsLCwsLCwsLCwsLCwsLCwsLCwsLCwsLCwsLCwsLCwsLCwsLDcsLCs3LP/AABEIAKgBKwMBIgACEQEDEQH/xAAcAAAABwEBAAAAAAAAAAAAAAAAAQIDBAUGBwj/xAA8EAABAwIEAwUHAQcEAwEAAAABAAIRAyEEEjFBBVFxBiJhgZEHEzKhscHw0RQjQlJi4fFygpKiM2NzFv/EABoBAAIDAQEAAAAAAAAAAAAAAAECAAMEBQb/xAAnEQACAgICAgICAQUAAAAAAAAAAQIRAyESMQRBImEyUTMFE0Kh8P/aAAwDAQACEQMRAD8AiBqdaEGNhOtauU2YbCATrQiDd1Lw1CTfQaqqcuLA2OUhlE89EzG6cruk/RJAVTFDASwEYCUGpWQIBLa1GGpYCRtWQKFne3XFfdUfdNs6qPRgMO85zLTU2rk3tA4l7zEvvZsNb4AAfclafEx8p2X+PC5FK5zQCfKPA6+aQ1+aAOfoP1UD3hNgrfA0JgHzXXekdBdkaqQDAG1zz6qJUbOtlpxwnMFGxXAXEaafl0sZos4MoGYcnS6I0CLXlWNThlRt7/RJyO3uE6kJxogUnkEbKyYZgxf5HryTdSnbp6pWF5RrY+I5zsVNMg+WySND+WHgmyyD+WSg6+U3/l5hP0mTAP51SyQSTTYSBfz5+COk+DG/LmiDcjbaX9eQUWpV3nr4IAJT3ctxcc/8bLp3YDihr4eHGXU3FpJ5G4+S5Tn56/bmtT7Osf7rFmmT3Kzf+zdPPZZvJw88bZn8iFxR1IoBqW4I4XC9M59CIREJaQ5yhAmhGgwoygwCZRJcIEIEElR6ideSmXBSKaAxCEJeVCE9gMyyilmkpNCjufRGaMGDobj9Fucywapskj8lS6nd7o2F0pjMgnc6BM66/hVblbIJa1OBqDWpwKNgCASwEYCMBVtgFBqUAjASkpBL3ZWuJ0AJnoJXAuN4gvrVHc3OPzXae1mJNLB1DoSA0dST9gVwvEu7x/Nl1fAjpy/Zt8dVFsRSfBWk4GzNE38eSzdFklbXguFhs+IW3L0bMStl7gaM25aq5pYHMNFCwtMRbkr3BNWJs2JUQKnBJ1AIVJxHs2QC5osui4enIlLODa6ee6dNkaTOJY7AOZq0zsY7oHKUxQIG3UbLsWN4Cx9vHy9Fl+M9iZ71MgHlFj0VkZlU4UjEYvBgiW+UJrDGDr4Ob4c1KfSewuaRlcLOb+iTiKdg4C+33CtWyuhyqA5pHgY8HbKiFS5B1HdPjCmjEg+E2PgdioOI+LlNvMbopCLscpVPr8uSsMNXLH03t1Y9p6XVbSP91IY/W8G1uaEt6+hZr4s9CMrBwaRuA71Ex6lKVX2Vripg6D7SaYB8CCRCuS2y81NcZ0/2ctrYghMuCkFILUq0BjLW3TpajDUpCQKEQiISwECgShgtSCxSETmoWCiKWpKfc1Iyp0wFS0KRRogiToNEeHobnTf9EutVmBstL2xyJiSZvomg1THMkJhzbIqXoAkJYCACWAhIAYCUAgAlAJKIKDUYCNKaPv8ANKQx3tVrFuFptB+J7ifIW+pXHHG66t7Y6v7vDM/+jj07sFcohd7wU1iRvxaiSMAJe3qugcPbYH5LG9nsHnqdFusPSDYATZnbN+BVstsIPorbDmCFX4Bsq1bSNuSztF7Zc4KpZTAZUPCNMKcwfJFAsJo3KDgOSXljVEAm7CY7tdwZjjnAiQb8iNFzbG1DT1FgYcN+oXdsdgxUpubG1uq5J2jwhDjI0sbaJ4S2VTRhq1UF0jQo8Q6b+R8t0fEsIWd4DukkA7SNUywyL7XWj0UVTHaB28ZT5fBvv9imGjWNkvEaA+SjArOweyjE58GW/wAlR199ltAuW+xTGkOrUSdW5wOll1L8C4HmQ45WjnZFUgkqElycashWJhIKdISHBBkAAgQkylByUgjKjhLlAlBsFDL2JvKnpQQTYCrq1Nhpy5lNAIQnGhbPQQNF03VF+oT40TVQXB8EF+wDcJQanWNnZONplDkAaa1OCknBTKWKcBBsIyGoRGmqW5AJWwHPPbFT/d0D4uHjsufYBtN1N7SO/Mt6Lpvtbw5OGY4Ccr/QEb8tlyVruXL/ACu/4f8ACjo4HpF/2VFyVrGwNdVley3xErXMbfTojPs34+ifgqryIa3/AJKeK2Ip3LQ8a93T0UPDY3I0kzAHJCr2vbS+IDYDnJ0spwsLZcYbtQBANN3iIhXWG4o2oJFp8dFiv/1tN2tMEyZjW2v1UujxVrhmZEbxEhTjWyJ2bVtWdPml+8VRwvEmpG9lJx9XI3VBhH6/EGsF5tsuddreKtc45WHvWNpN1Z4ziwGokfInlKz3Eu0dNrYDGthwBgGARtJ080yQjlRn8OHOLsNUHx95s6gx3fks8aRY4tOoJB8tFpeM48PbSrCA5hynZxa64JG+kSqHiFXNUzfzEuVsSuWw8JeQd9Emt8Mcim8M+HDwKcxOrvVMKui99mWN91j6N7POQ9CDZd4OvyC8y8KxHu61J4sW1Gu/7D7L0xSqZgHD+IZvW65X9TjTU/8ArMOdUw3XTtIWTZCcYuSlaKEHKSQncqLKoyEZyTKcqBJaEBQpQJSoRKMg0EpKhHCHIBTtTrQkAJwBaWyAQNO6WwJzKlsgTQlhEAlhQIEl+ycaE3UQvYBsoyEcJYppe9AMb7VXO/ZWgGAXHNb4ran82XGma+S7V7UazG4csMSGggb942PoHeq45RABHVd3w7WM6XjrSL/gTcseI+a2PDIc2/RZvDMAIIAgRHVaLhdQD1TzN2P9D2M4N7xuWSAZuTA9U3Q7PFtItyNeCAc0w+R/VqtFhSDbdWFOiNCNuaEZpFksVmZ7NcMGEe9wptLjYOJkQTNxzTtbhQa51TutF8wAgX5LSBjJ0UPikkQBtpso53oix0ROzFfK4iZv8lacYdmIHPXkQqbhGHh9tTy06K3x3eOkQEtjOG7K/F4ENqCq3KYgsDm5sttPWVme0nZ737jVaGg6lrTAPQbLfUKUt0v91G4hw9pa6BBiZ0unWSgPGpHMuL4N9TC94MAotAbl7xiZMu5rG12ENaTuLLreODP2DEWAcALazJ1K5Pij+7p81dGVmeceJHLoKdqOlqj1TcJ5hho6qwrGiNvReiexmL97gqD5nuAH/bb7LzyRp+QuzeyHFl+EdTP8D7c4OvzWH+oR5YV9GXyF7NylNRQlALiPsyDoROKNqEIegjTgkwn8koe7ASpWShjKjFJPSAgaiDpeyUNCiUfuEedFnKFxBopQlhJDUl5V9FY8E4Ao9N6lBRsKAEsJICcS1sgTjCZRklDolbp2wAYpVFmhOiZpsun8XVyNtqBYblGD3yHijkXtd4hmxApxoxsuBOpLsoPzWBcMuWdPnHNajt7UJxLmk5jnlxIuSdh0H1Wb4mbjp5r0mFfBHSxajZtMNTYKGYOk2I9QPurHAOt5rmeBrEObJsHA6mLnkulcOu0HpCXJDiacc7Zp+Gu5q7oMBWY4fVvBstDRq25qijWpE/KNVR8V4i05gwablScXiDlIBVJiNJgn+YJkrElIt+CUwYPpCseIUrAgKh4FxkMdBaQDzF/RWPGuNtDBqRM91pJ9AjxI5E7DYuGiY/NlIBY4Rtcz4lUuGcajQQ0tESM1jfeFKILCOX3StBbMf2wikzEtEZXsaR1Do+65Ti3d1g5CV0j2jYnuuv8AFlH3K5tjmQW/6B91pxLRRnltDNV2icpm3lZIrDutSqGvkrfRmXYdUWB9V032NV3e+rNP8VJp/wCLlzGqfRdB9kNQnGMH/oqg+UQs/kq8UivN+J2SEpO5LpeUBeeSsxcRprPROggJDnJKjlWiAc5NuKdhEWpbsDGoRFiehFCBKG4QhLhFlQ4gKhqJ1KUYSgrWisbZTUpoTYCcBQ7CgwEYRBLARsgAEAyUtqXQbdLXK7GSCpsgEqDjahLmAWBcS538rWNLjfbRWuKFoG2qq8SO47YxruABM/JPF8mvoat0cZ7WgF7DYvc59QnUZXEBt+cA+iy/EzLgtJxvFitWc5ohrQGdSJ7x8VmMf8RXocGoqzoxXwSI9PTxn7Lo3ZjFh9Nh8vMLndNX3ZPiBY4sOjtOqfIrRZjdOjpNOiQ/w/tKu6NL7TdU2ErAlp2/tC0mAAIP5osjZqTKziGIa2xIb4ExPRRG1WnRwk+alcd4Ax/fPeJGk6dFm28PDDuRO2oTLY8dl+zhwfpUDT46qwwuBYz4qgcfIfRU7MK3KIqEeCfOEZkvUNtufRNRZ/bVF0cZTH8Q629E2Ma1wIBmJ8VnmcL94f4sp1lzohXGH4QykQ6naxBEzPklk6YkopGC7a3aD/UfI5bfRYPifx/7R9F0ft9hgKb2jUOFQc4iCsFx+lD231Y35hX4naMeVbsrnfCEKJuiJsEKeoVpUhdUyt/7D6c45x5Un/Nc/eVt/Y1jfd8QDZgVKb233IAyj1VfkK8cl9FeXo70XJCNwv8AmqAC829oxiQjRwjhGtAEyhKVlRZUOKIBElQiIUogiEeVKQhCiUZ92lk6xRi7/Ck0tkzKBwIilBHCXoIljk8CmCEQch0GyW1ScOIkqEwqRVdAhFfix0FVq3jxWS9oXF/cUhSYf3lWwjZsiSeQyytM5wAJOgErBcJwZxuPq16kFre6wfw5gMoHQDfchXeNW5P/AB/2WY+7MRi8EaIhxku73kZWZxV3nqt52yg4mpHwsMeYE/dYg0pJPmu5hlcb+jopWkRHbKfwq1Rp8b9FFxDE/wANPeHUDyVzfxJHs6LhKuSNcp0PLryWm4PxG4kjkBz6Kg4YJERItbmITmIwzqRlpJZ829FlezQmbU1s2nKFCqYAOmLFVfDeIzErQUKgN7JWh0QBhCNRpuAn24czZo81asE3S5/LJhmnRX06ca+XL0TjH7nVO1jAJ1O36LP8X4jAyjU+spGtit6M72yxLC85iA33bgDvO4K5ZiqpcbmYsD/TstF21ruc8ZrDYfqsw1srXjVIyZHbHKre61GBp0SsQLxyCNw+HonBQgq/9nrsuOpO5SfAeKogNVo/Zu4DH0Z0JLb6HMICTL/G2JkWj0S10wQdvLqlwmaLTlbzi8aWKdC87XoxPsEIQlwhCZJEEyhKUghSBQlElosqNEoJElQhCWkQy4CkUVHaU60quV2ZySE4E01OjRLJ6GGnpKU9JhCqAScKL9EMQ66caICYcZTS9L9jPogccrinQe86NBPjMW6qP2RwnusK1xu5wLnHmXXTfbJp/Zon4qlNvjBNwrWo3JQcBaGFoGwtcx4BWxlUEnq2Wx9HGOOVSTUdzc76mFRUBceY9Nlc8ZtTd/qsfVU7BAnkQfXVdvHqCR1Iq0kDHYaFDoWIdtIk7StBiKYe1viqcU4JnSYI+itT1QWqaOhcPqWYfAfRX9N0hZDgGJmkBqW2Pr3VrsPoL7BZ+mXp6IVfBFplnmDoncFxUsMOkRz0U91MHWUxVwpIgiRtv8k12LZa4fjTT/En38VbHxfL+yyz+A5vht5BS8J2aAu7vHadPRQHNkzE8UNS1MZjtyb4lVrMIQSXGTIk7X5LR0cDAiLctvNRsfTygn+k9BZBhOTdum95sc4WZotuTyWm7Zuu3nB9SdVn204Z1PyC0wfxM8lsZqGYPknH6N8/qmKoiE/Nm+f1TkT2KpM7rjyUzg1c06tOoP4Xg+hsn+HYT926R8Qj10UEA0jcSLqt/K0RxPUfD6ofSpv/AJmtMjQyJTxauc+ybtKKlH9me7vtn3c7g3IldGZ/ZcSWJwk0YpqnQSNGjAQSoShMIwEpEFKJQUIoS4QS0ShMIoSpQzI0QyQCcaEgJYCpZkHmOTwcorSncyrSGQCnaLZTTvRTMCyb8h+X0USt6DFWw8S6ICYY2f722ndQ+Ncbo4YTUfB1DbZz4AarHYzti+uSxg91TDX5t3vtZsk6dIWqPizm7LljcmXnbDi9BtPLnBe1zX5BBMA3P1VZ2n7dUy00qHeLrOebNa3e3Rc9r4ky6bkm8bbH5AKFVfeddPPquhj8OMafdGmGOi74rh81J20EHwgcuevyVNhGwY8vI6fJX+Cqe8pX3GU+BHL1VM1uWoQenhIsPkr1Ltfo6CjaQujYFp1Bt48lExrLyN/qFaYvCnLnGo1+yr6hkHmLjruFIumCS0T+zmI256ePILouCpSAfAT/AG5rlWAOV86X6XXU+zdf3jBceIi4HgUk+x4lpSoz+XUmlhU8xpjT1/VLDudlEBjlOgAlliaFW6ca5NWhQwAqzjJ/du6HzVi9/r4LOdpMTlpOeTEQb8p36pasbo5b2x/8oHLL5eCrn0RDR6+pT3HKpeBUNy5+qfpsDnA9PoFo6iVNWyrxtDvQlOoXa3f9Va18JNVs6alKwVEOqaTdK56Co7LD9nyteNO609LKlr0M8+G3gNQr/GGS8eXoBaVT1zle13836XlJCXbGmuiFRxD8HUZUpk3Ac37hegexnainj6DXAxVaAHg7+IXD34X9pDmAAODu4OomFD7P8ZrYCuHNJaWmHNOhixEKZcSyR+zLljao9PIAqu4BxhmLotqtESL8pGsKwAXMqtGVqhUoSjCMoUAJEUqUSlEE5UISiiUohkAU6CggszMYbkbUaCWK5NJjJELjHHaOGb33d68MbdxPKNuqxPE+3FepIpn3TSIhvxH/AHaoILueP4uNJOjXCCWzM1cQCSSS6dSef9R1TX7RlIvbeNh4IkFtaosiwYinN7luxkX6qCXa8ifTqgglj0x29krhWLykgnumfLxRcR1LucFBBUSWzbF/EtOGY0PbBu4CCOY8OagcSwpYZb8Jv/j7oIJOmP3Ehl8HN0npK3fZLGljmgOkOEDxP8vVBBNJWrFizoFB0gEAjeNVJbR8p5/oggkSBKVCv2bl+n1TVd7KQl7mt8XOCCCuiiqU2ZfjfbzDUgW05qu3yNIaD1I+krnfF+0FTFPbn7rMwIYPh8xuggrOKUbKeb5ELi7B7k/01R6FshS+FMDmg+I9UEEj/FmqPaHMfVyZ3cso8yUzwg98eIkoIKuviP7LUszGqNwT9FR8QEgeCCCEOyS6G2VMpa7ykcjqfVIxLpJNQSee55HrCNBWJlE+rNH7P+0jsDWGYk4d8CoBeJ+F8cx85XeaFdlRrX03BzXCWuaZBCCCyeRFXZmnFVYoozZGgsr9FIESNBEAIRI0ECH/2Q==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17766" name="Picture 6" descr="http://a.abcnews.com/images/US/ht_rebecca_sedwick_facebook_cyber_bullying_ll_131120_16x9_99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7000" y="2229507"/>
            <a:ext cx="4155967" cy="314653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939048" y="5659821"/>
            <a:ext cx="2837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Rebecca jumped to her death in September 2013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Olivia </a:t>
            </a:r>
            <a:r>
              <a:rPr lang="en-CA" sz="4400" b="1" dirty="0" err="1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Penpraze</a:t>
            </a:r>
            <a:endParaRPr lang="en-CA" sz="44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9005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Olivia was 19 yrs. old and suffered depression and anxiety 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since she was 14 yrs. old. She would post video logs of how 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she was feeling on YouTube, </a:t>
            </a:r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Vblog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, and </a:t>
            </a:r>
            <a:r>
              <a:rPr lang="en-CA" dirty="0" err="1">
                <a:solidFill>
                  <a:schemeClr val="tx2">
                    <a:lumMod val="10000"/>
                  </a:schemeClr>
                </a:solidFill>
                <a:effectLst/>
              </a:rPr>
              <a:t>Veimo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 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; expressing her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negative feelings and her distress from being bullied.</a:t>
            </a:r>
          </a:p>
          <a:p>
            <a:pPr>
              <a:buNone/>
            </a:pPr>
            <a:endParaRPr lang="en-CA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en-CA" sz="2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“The last few weeks everything is just going down and down, like how I feel”</a:t>
            </a:r>
          </a:p>
          <a:p>
            <a:pPr>
              <a:buNone/>
            </a:pPr>
            <a:endParaRPr lang="en-CA" sz="2600" b="1" i="1" dirty="0" smtClean="0">
              <a:solidFill>
                <a:schemeClr val="tx2">
                  <a:lumMod val="10000"/>
                </a:schemeClr>
              </a:solidFill>
              <a:effectLst/>
              <a:latin typeface="AR CENA" pitchFamily="2" charset="0"/>
            </a:endParaRPr>
          </a:p>
          <a:p>
            <a:pPr>
              <a:buNone/>
            </a:pPr>
            <a:r>
              <a:rPr lang="en-CA" sz="2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		““I can’t hide behind a fake smile, I can’t pretend that </a:t>
            </a:r>
            <a:r>
              <a:rPr lang="en-CA" sz="2600" b="1" i="1" dirty="0" err="1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im</a:t>
            </a:r>
            <a:r>
              <a:rPr lang="en-CA" sz="2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okay” </a:t>
            </a:r>
          </a:p>
          <a:p>
            <a:pPr>
              <a:buNone/>
            </a:pPr>
            <a:endParaRPr lang="en-CA" sz="2600" b="1" i="1" dirty="0" smtClean="0">
              <a:solidFill>
                <a:schemeClr val="tx2">
                  <a:lumMod val="10000"/>
                </a:schemeClr>
              </a:solidFill>
              <a:effectLst/>
              <a:latin typeface="AR CENA" pitchFamily="2" charset="0"/>
            </a:endParaRPr>
          </a:p>
          <a:p>
            <a:pPr>
              <a:buNone/>
            </a:pPr>
            <a:r>
              <a:rPr lang="en-CA" sz="2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			““</a:t>
            </a:r>
            <a:r>
              <a:rPr lang="en-CA" sz="2600" b="1" i="1" dirty="0" err="1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Im</a:t>
            </a:r>
            <a:r>
              <a:rPr lang="en-CA" sz="2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going to go away and no one will notice” </a:t>
            </a:r>
          </a:p>
          <a:p>
            <a:pPr>
              <a:buNone/>
            </a:pPr>
            <a:endParaRPr lang="en-CA" dirty="0">
              <a:solidFill>
                <a:schemeClr val="tx2">
                  <a:lumMod val="10000"/>
                </a:schemeClr>
              </a:solidFill>
              <a:effectLst/>
            </a:endParaRPr>
          </a:p>
        </p:txBody>
      </p:sp>
      <p:pic>
        <p:nvPicPr>
          <p:cNvPr id="118786" name="Picture 2" descr="http://i1.ytimg.com/vi/DAO5SXcm8xA/hqdefault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23300" y="2121721"/>
            <a:ext cx="3340647" cy="330161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44000" y="5596759"/>
            <a:ext cx="2648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Olivia was taken off life support in April 2012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4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Adrian </a:t>
            </a:r>
            <a:r>
              <a:rPr lang="en-CA" sz="4400" b="1" dirty="0" err="1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Alvaresz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16175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Adrian was a 15 yr. old from Austin Texas. He used Facebook </a:t>
            </a:r>
          </a:p>
          <a:p>
            <a:pPr>
              <a:buNone/>
            </a:pP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regularly to send messages and post photos of himself. </a:t>
            </a:r>
          </a:p>
          <a:p>
            <a:pPr>
              <a:buNone/>
            </a:pP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He left a suicide note on Facebook. </a:t>
            </a:r>
          </a:p>
          <a:p>
            <a:pPr>
              <a:buNone/>
            </a:pP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 </a:t>
            </a:r>
            <a:endParaRPr lang="en-CA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en-CA" sz="2900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</a:t>
            </a:r>
            <a:r>
              <a:rPr lang="en-US" sz="45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To all my friends I want to ask y'all for some </a:t>
            </a:r>
          </a:p>
          <a:p>
            <a:pPr>
              <a:buNone/>
            </a:pPr>
            <a:r>
              <a:rPr lang="en-US" sz="45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help. Help my mom stay strong…”</a:t>
            </a:r>
          </a:p>
          <a:p>
            <a:pPr>
              <a:buNone/>
            </a:pPr>
            <a:r>
              <a:rPr lang="en-US" sz="45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		</a:t>
            </a:r>
          </a:p>
          <a:p>
            <a:pPr>
              <a:buNone/>
            </a:pPr>
            <a:r>
              <a:rPr lang="en-US" sz="45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</a:t>
            </a:r>
            <a:r>
              <a:rPr lang="en-CA" sz="45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I’m taking my life away cause everyone has</a:t>
            </a:r>
          </a:p>
          <a:p>
            <a:pPr>
              <a:buNone/>
            </a:pPr>
            <a:r>
              <a:rPr lang="en-CA" sz="45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always put me to the side, I had try asking for </a:t>
            </a:r>
          </a:p>
          <a:p>
            <a:pPr>
              <a:buNone/>
            </a:pPr>
            <a:r>
              <a:rPr lang="en-CA" sz="45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help. My life hasn’t been easy.” </a:t>
            </a:r>
          </a:p>
          <a:p>
            <a:pPr>
              <a:buNone/>
            </a:pPr>
            <a:r>
              <a:rPr lang="en-CA" sz="45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			 </a:t>
            </a:r>
          </a:p>
          <a:p>
            <a:pPr>
              <a:buNone/>
            </a:pPr>
            <a:r>
              <a:rPr lang="en-CA" sz="45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“I just want to say I’m sorry. </a:t>
            </a:r>
            <a:endParaRPr lang="en-CA" sz="4500" b="1" i="1" dirty="0">
              <a:solidFill>
                <a:schemeClr val="tx2">
                  <a:lumMod val="10000"/>
                </a:schemeClr>
              </a:solidFill>
              <a:effectLst/>
              <a:latin typeface="AR CENA" pitchFamily="2" charset="0"/>
            </a:endParaRPr>
          </a:p>
        </p:txBody>
      </p:sp>
      <p:pic>
        <p:nvPicPr>
          <p:cNvPr id="119810" name="Picture 2" descr="http://assets.nydailynews.com/polopoly_fs/1.1488342!/img/httpImage/image.jpg_gen/derivatives/article_970/suicide18n-1-web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88400" y="2197976"/>
            <a:ext cx="3161862" cy="3099238"/>
          </a:xfrm>
          <a:prstGeom prst="rect">
            <a:avLst/>
          </a:prstGeom>
          <a:noFill/>
        </p:spPr>
      </p:pic>
      <p:pic>
        <p:nvPicPr>
          <p:cNvPr id="119812" name="Picture 4" descr="https://pbs.twimg.com/media/BWpMtBXCAAAlpVX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30900" y="3178941"/>
            <a:ext cx="2857500" cy="34999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490841" y="5454869"/>
            <a:ext cx="23017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Adrian shot himself on October 15</a:t>
            </a:r>
            <a:r>
              <a:rPr lang="en-CA" baseline="30000" dirty="0" smtClean="0">
                <a:solidFill>
                  <a:schemeClr val="tx2">
                    <a:lumMod val="10000"/>
                  </a:schemeClr>
                </a:solidFill>
              </a:rPr>
              <a:t>th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 2013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b="1" dirty="0" err="1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Jayah</a:t>
            </a:r>
            <a:r>
              <a:rPr lang="en-CA" sz="4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Jackson</a:t>
            </a:r>
            <a:endParaRPr lang="en-CA" sz="44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688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Jayah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was a 15 yr old living in New York City. She 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Suffered online bullying  via Facebook and Ask.fm. 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Her peers would write hurtful  messages, suggesting 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that </a:t>
            </a:r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Jayah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kill herself. </a:t>
            </a:r>
          </a:p>
          <a:p>
            <a:pPr>
              <a:buNone/>
            </a:pPr>
            <a:endParaRPr lang="en-CA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en-CA" sz="2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“I </a:t>
            </a:r>
            <a:r>
              <a:rPr lang="en-CA" sz="2600" b="1" i="1" dirty="0" err="1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dont</a:t>
            </a:r>
            <a:r>
              <a:rPr lang="en-CA" sz="2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care anymore”</a:t>
            </a:r>
          </a:p>
          <a:p>
            <a:pPr>
              <a:buNone/>
            </a:pPr>
            <a:endParaRPr lang="en-CA" sz="2600" b="1" i="1" dirty="0" smtClean="0">
              <a:solidFill>
                <a:schemeClr val="tx2">
                  <a:lumMod val="10000"/>
                </a:schemeClr>
              </a:solidFill>
              <a:effectLst/>
              <a:latin typeface="AR CENA" pitchFamily="2" charset="0"/>
            </a:endParaRPr>
          </a:p>
          <a:p>
            <a:pPr>
              <a:buNone/>
            </a:pPr>
            <a:r>
              <a:rPr lang="en-CA" sz="2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“I am not quiet, its just nobody talks to me, how would I not be quiet?             </a:t>
            </a:r>
          </a:p>
          <a:p>
            <a:pPr>
              <a:buNone/>
            </a:pPr>
            <a:endParaRPr lang="en-CA" sz="2600" b="1" i="1" dirty="0" smtClean="0">
              <a:solidFill>
                <a:schemeClr val="tx2">
                  <a:lumMod val="10000"/>
                </a:schemeClr>
              </a:solidFill>
              <a:effectLst/>
              <a:latin typeface="AR CENA" pitchFamily="2" charset="0"/>
            </a:endParaRPr>
          </a:p>
          <a:p>
            <a:pPr>
              <a:buNone/>
            </a:pPr>
            <a:r>
              <a:rPr lang="en-CA" sz="2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</a:t>
            </a:r>
            <a:r>
              <a:rPr lang="en-CA" sz="2600" b="1" i="1" dirty="0" err="1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Im</a:t>
            </a:r>
            <a:r>
              <a:rPr lang="en-CA" sz="2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actually just going to wait for someone to make a petition  for me to </a:t>
            </a:r>
          </a:p>
          <a:p>
            <a:pPr>
              <a:buNone/>
            </a:pPr>
            <a:r>
              <a:rPr lang="en-CA" sz="26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kill myself...because its inevitable..like we all see it coming” </a:t>
            </a:r>
            <a:endParaRPr lang="en-CA" sz="2600" b="1" i="1" dirty="0">
              <a:solidFill>
                <a:schemeClr val="tx2">
                  <a:lumMod val="10000"/>
                </a:schemeClr>
              </a:solidFill>
              <a:effectLst/>
              <a:latin typeface="AR CENA" pitchFamily="2" charset="0"/>
            </a:endParaRPr>
          </a:p>
        </p:txBody>
      </p:sp>
      <p:pic>
        <p:nvPicPr>
          <p:cNvPr id="121858" name="Picture 2" descr="http://media.heavy.com/media/2014/02/Jayah-1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8800" y="2245272"/>
            <a:ext cx="3707305" cy="333572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459310" y="5864772"/>
            <a:ext cx="2207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</a:rPr>
              <a:t>Jayah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 jumped to her death in February 2014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Maddie</a:t>
            </a:r>
            <a:r>
              <a:rPr lang="en-CA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Yates</a:t>
            </a:r>
            <a:endParaRPr lang="en-CA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585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Maddie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 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was 14 </a:t>
            </a:r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yrs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old and from Kentucky. She suffering from depression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and anxiety. She was very active on social media sites such as YouTube 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And Teen Ink, posting make-up tutorials and poems.  Her postings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and videos started to escalate in volume and intensity. She posted a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Good-bye video on YouTube.</a:t>
            </a:r>
          </a:p>
          <a:p>
            <a:pPr>
              <a:buNone/>
            </a:pPr>
            <a:endParaRPr lang="en-CA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>
              <a:buNone/>
            </a:pPr>
            <a:r>
              <a:rPr lang="en-CA" sz="2800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</a:t>
            </a:r>
            <a:r>
              <a:rPr lang="en-CA" sz="28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I just can’t do it anymore”</a:t>
            </a:r>
          </a:p>
          <a:p>
            <a:pPr>
              <a:buNone/>
            </a:pPr>
            <a:endParaRPr lang="en-CA" sz="2800" b="1" i="1" dirty="0" smtClean="0">
              <a:solidFill>
                <a:schemeClr val="tx2">
                  <a:lumMod val="10000"/>
                </a:schemeClr>
              </a:solidFill>
              <a:effectLst/>
              <a:latin typeface="AR CENA" pitchFamily="2" charset="0"/>
            </a:endParaRPr>
          </a:p>
          <a:p>
            <a:pPr>
              <a:buNone/>
            </a:pPr>
            <a:r>
              <a:rPr lang="en-CA" sz="28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“Sometimes it hurts so bad that I throw up, and sometimes I just get panic attacks”</a:t>
            </a:r>
          </a:p>
          <a:p>
            <a:pPr>
              <a:buNone/>
            </a:pPr>
            <a:endParaRPr lang="en-CA" sz="2800" b="1" i="1" dirty="0" smtClean="0">
              <a:solidFill>
                <a:schemeClr val="tx2">
                  <a:lumMod val="10000"/>
                </a:schemeClr>
              </a:solidFill>
              <a:effectLst/>
              <a:latin typeface="AR CENA" pitchFamily="2" charset="0"/>
            </a:endParaRPr>
          </a:p>
          <a:p>
            <a:pPr>
              <a:buNone/>
            </a:pPr>
            <a:r>
              <a:rPr lang="en-CA" sz="28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“You can’t help me. You’ve tried. And I’m sorry. I really don’t mean to hurt anyone.     </a:t>
            </a:r>
          </a:p>
          <a:p>
            <a:pPr>
              <a:buNone/>
            </a:pPr>
            <a:r>
              <a:rPr lang="en-CA" sz="28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Remember that I’m doing you a favor. </a:t>
            </a:r>
          </a:p>
          <a:p>
            <a:pPr>
              <a:buNone/>
            </a:pPr>
            <a:endParaRPr lang="en-CA" b="1" i="1" dirty="0">
              <a:solidFill>
                <a:schemeClr val="tx2">
                  <a:lumMod val="10000"/>
                </a:schemeClr>
              </a:solidFill>
              <a:effectLst/>
            </a:endParaRPr>
          </a:p>
        </p:txBody>
      </p:sp>
      <p:pic>
        <p:nvPicPr>
          <p:cNvPr id="120834" name="Picture 2" descr="http://imgsrv.wdjx.com/image/wdjx3/UserFiles/Image/Morning%20Show/maddi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5700" y="2198086"/>
            <a:ext cx="3227113" cy="27995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294883" y="5171090"/>
            <a:ext cx="16396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</a:rPr>
              <a:t>Maddie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 took her life in April 2014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Literature 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</a:rPr>
              <a:t>R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eview Highlights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6774580" cy="3599316"/>
          </a:xfrm>
        </p:spPr>
        <p:txBody>
          <a:bodyPr>
            <a:normAutofit/>
          </a:bodyPr>
          <a:lstStyle/>
          <a:p>
            <a:r>
              <a:rPr lang="en-CA" sz="2400" dirty="0" smtClean="0">
                <a:solidFill>
                  <a:schemeClr val="tx2">
                    <a:lumMod val="10000"/>
                  </a:schemeClr>
                </a:solidFill>
              </a:rPr>
              <a:t>Suicide is a leading cause of death for youth</a:t>
            </a:r>
            <a:r>
              <a:rPr lang="en-CA" sz="2400" b="1" i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CA" sz="2400" dirty="0" smtClean="0">
                <a:solidFill>
                  <a:schemeClr val="tx2">
                    <a:lumMod val="10000"/>
                  </a:schemeClr>
                </a:solidFill>
              </a:rPr>
              <a:t>in many countries (</a:t>
            </a:r>
            <a:r>
              <a:rPr lang="en-CA" sz="24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Wasserman et al., 2012)</a:t>
            </a:r>
            <a:endParaRPr lang="en-CA" sz="2400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CA" sz="2400" dirty="0" smtClean="0">
                <a:solidFill>
                  <a:schemeClr val="tx2">
                    <a:lumMod val="10000"/>
                  </a:schemeClr>
                </a:solidFill>
              </a:rPr>
              <a:t>Loneliness and depression are the 2 greatest risk factors (</a:t>
            </a:r>
            <a:r>
              <a:rPr lang="en-CA" sz="24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American Foundation of Suicide Prevention, 2012)</a:t>
            </a:r>
            <a:endParaRPr lang="en-CA" sz="2400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CA" sz="2400" dirty="0" smtClean="0">
                <a:solidFill>
                  <a:schemeClr val="tx2">
                    <a:lumMod val="10000"/>
                  </a:schemeClr>
                </a:solidFill>
              </a:rPr>
              <a:t>The </a:t>
            </a:r>
            <a:r>
              <a:rPr lang="en-CA" sz="2400" dirty="0">
                <a:solidFill>
                  <a:schemeClr val="tx2">
                    <a:lumMod val="10000"/>
                  </a:schemeClr>
                </a:solidFill>
              </a:rPr>
              <a:t>escalation of suicidal ideation involves movement from thoughts to behaviors and an increase in intensity and </a:t>
            </a:r>
            <a:r>
              <a:rPr lang="en-CA" sz="2400" dirty="0" smtClean="0">
                <a:solidFill>
                  <a:schemeClr val="tx2">
                    <a:lumMod val="10000"/>
                  </a:schemeClr>
                </a:solidFill>
              </a:rPr>
              <a:t>duration</a:t>
            </a:r>
            <a:r>
              <a:rPr lang="en-CA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CA" sz="2400" dirty="0" smtClean="0">
                <a:solidFill>
                  <a:schemeClr val="tx2">
                    <a:lumMod val="10000"/>
                  </a:schemeClr>
                </a:solidFill>
              </a:rPr>
              <a:t>(MHCC, 2012)</a:t>
            </a:r>
          </a:p>
          <a:p>
            <a:endParaRPr lang="en-CA" sz="2400" dirty="0">
              <a:solidFill>
                <a:schemeClr val="tx2">
                  <a:lumMod val="10000"/>
                </a:schemeClr>
              </a:solidFill>
            </a:endParaRPr>
          </a:p>
          <a:p>
            <a:endParaRPr lang="en-CA" sz="2400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endParaRPr lang="en-CA" sz="2400" dirty="0" smtClean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800" y="2382665"/>
            <a:ext cx="3931366" cy="26468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1174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Jamey </a:t>
            </a:r>
            <a:r>
              <a:rPr lang="en-CA" sz="4400" b="1" dirty="0" err="1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Rodeomeyer</a:t>
            </a:r>
            <a:endParaRPr lang="en-CA" sz="44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373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Jamey was a 14 yr old from New York.  He was openly gay, 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and as a result suffered severe bullying by his classmates, online and at 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School. Jamie advocated for gay rights via</a:t>
            </a:r>
          </a:p>
          <a:p>
            <a:pPr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YouTube and blogging. He posted his final goodbye message on </a:t>
            </a:r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tumblr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.</a:t>
            </a:r>
          </a:p>
          <a:p>
            <a:pPr>
              <a:buNone/>
            </a:pPr>
            <a:endParaRPr lang="en-CA" dirty="0" smtClean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CA" sz="33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"I always say how bullied I am, but no one listens. ... What do I</a:t>
            </a:r>
          </a:p>
          <a:p>
            <a:pPr>
              <a:buNone/>
            </a:pPr>
            <a:r>
              <a:rPr lang="en-CA" sz="33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  have to do so people will listen to me?”</a:t>
            </a:r>
          </a:p>
          <a:p>
            <a:pPr>
              <a:buNone/>
            </a:pPr>
            <a:endParaRPr lang="en-CA" sz="3300" b="1" i="1" dirty="0" smtClean="0">
              <a:solidFill>
                <a:schemeClr val="tx2">
                  <a:lumMod val="10000"/>
                </a:schemeClr>
              </a:solidFill>
              <a:effectLst/>
              <a:latin typeface="AR CENA" pitchFamily="2" charset="0"/>
            </a:endParaRPr>
          </a:p>
          <a:p>
            <a:pPr>
              <a:buNone/>
            </a:pPr>
            <a:r>
              <a:rPr lang="en-CA" sz="33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	"I just </a:t>
            </a:r>
            <a:r>
              <a:rPr lang="en-CA" sz="3300" b="1" i="1" dirty="0" err="1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wanna</a:t>
            </a:r>
            <a:r>
              <a:rPr lang="en-CA" sz="33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say good bye, disappear with no one</a:t>
            </a:r>
          </a:p>
          <a:p>
            <a:pPr>
              <a:buNone/>
            </a:pPr>
            <a:r>
              <a:rPr lang="en-CA" sz="33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  knowing. ... I don't </a:t>
            </a:r>
            <a:r>
              <a:rPr lang="en-CA" sz="3300" b="1" i="1" dirty="0" err="1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wanna</a:t>
            </a:r>
            <a:r>
              <a:rPr lang="en-CA" sz="33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live this lie, smiling to the world </a:t>
            </a:r>
          </a:p>
          <a:p>
            <a:pPr>
              <a:buNone/>
            </a:pPr>
            <a:r>
              <a:rPr lang="en-CA" sz="3300" b="1" i="1" dirty="0" smtClean="0">
                <a:solidFill>
                  <a:schemeClr val="tx2">
                    <a:lumMod val="10000"/>
                  </a:schemeClr>
                </a:solidFill>
                <a:effectLst/>
                <a:latin typeface="AR CENA" pitchFamily="2" charset="0"/>
              </a:rPr>
              <a:t>   unknowing”</a:t>
            </a:r>
            <a:endParaRPr lang="en-CA" sz="3300" b="1" i="1" dirty="0">
              <a:solidFill>
                <a:schemeClr val="tx2">
                  <a:lumMod val="10000"/>
                </a:schemeClr>
              </a:solidFill>
              <a:effectLst/>
              <a:latin typeface="AR CENA" pitchFamily="2" charset="0"/>
            </a:endParaRPr>
          </a:p>
        </p:txBody>
      </p:sp>
      <p:pic>
        <p:nvPicPr>
          <p:cNvPr id="122882" name="Picture 2" descr="http://img.timeinc.net/time/quotes/2011/09/0921_jamey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48953" y="2292570"/>
            <a:ext cx="2608426" cy="314653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601200" y="5707117"/>
            <a:ext cx="23017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Jamey took his life on September 18</a:t>
            </a:r>
            <a:r>
              <a:rPr lang="en-CA" baseline="30000" dirty="0" smtClean="0">
                <a:solidFill>
                  <a:schemeClr val="tx2">
                    <a:lumMod val="10000"/>
                  </a:schemeClr>
                </a:solidFill>
              </a:rPr>
              <a:t>th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 2011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Cross Case Comparison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1067179" cy="4317927"/>
          </a:xfrm>
        </p:spPr>
        <p:txBody>
          <a:bodyPr>
            <a:normAutofit lnSpcReduction="10000"/>
          </a:bodyPr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Depression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, emotional pain, loneliness, thwarted belongingness, and 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hopelessness were the most common symptoms expressed.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7 out of 10 posted suicide note online.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5 of the 7 youth took their life within 2 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days of these messages being 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posted.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8 of the 10 youth were experiencing bullying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9 of the 10 youth reached out for help online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Key words were identified such as 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‘tired’, ‘lonely’, and ‘can’t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’.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5 of the 7 youth that posted a final suicide note online used the word ‘can’t’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Youth varied in their use of social media- sensitive, ‘creative’, ‘artistic’, and ‘emotional’ youth used it more often and expressed more intimate feelings and thoughts. 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74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endParaRPr lang="en-US" sz="44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866900"/>
            <a:ext cx="11105279" cy="473885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en-CA" sz="1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(1) Social media sites can record information like a personal journal.</a:t>
            </a:r>
          </a:p>
          <a:p>
            <a:pPr>
              <a:lnSpc>
                <a:spcPct val="120000"/>
              </a:lnSpc>
              <a:buNone/>
            </a:pPr>
            <a:r>
              <a:rPr lang="en-CA" sz="1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(2)  Social media sites can reveal the escalation of suicide ideation; tracking intensity and duration.</a:t>
            </a:r>
          </a:p>
          <a:p>
            <a:pPr>
              <a:lnSpc>
                <a:spcPct val="120000"/>
              </a:lnSpc>
              <a:buNone/>
            </a:pPr>
            <a:r>
              <a:rPr lang="en-CA" sz="1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(2) Signs &amp; symptoms of suicide can be expressed through words, images, and online behavior.</a:t>
            </a:r>
          </a:p>
          <a:p>
            <a:pPr>
              <a:lnSpc>
                <a:spcPct val="120000"/>
              </a:lnSpc>
              <a:buNone/>
            </a:pPr>
            <a:r>
              <a:rPr lang="en-CA" sz="1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(3</a:t>
            </a:r>
            <a:r>
              <a:rPr lang="en-CA" sz="1600" dirty="0">
                <a:solidFill>
                  <a:schemeClr val="tx2">
                    <a:lumMod val="10000"/>
                  </a:schemeClr>
                </a:solidFill>
                <a:effectLst/>
              </a:rPr>
              <a:t>) Depression, emotional pain, loneliness, thwarted belongingness, and hopelessness were common symptoms expressed on-line </a:t>
            </a:r>
          </a:p>
          <a:p>
            <a:pPr>
              <a:lnSpc>
                <a:spcPct val="120000"/>
              </a:lnSpc>
              <a:buNone/>
            </a:pPr>
            <a:r>
              <a:rPr lang="en-CA" sz="1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(4) Suicide notes can be left online- written, pictures, videos.</a:t>
            </a:r>
          </a:p>
          <a:p>
            <a:pPr>
              <a:lnSpc>
                <a:spcPct val="120000"/>
              </a:lnSpc>
              <a:buNone/>
            </a:pPr>
            <a:r>
              <a:rPr lang="en-CA" sz="1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(4) Final good-bye messages have a crucial time line for intervention- 48 hrs.</a:t>
            </a:r>
          </a:p>
          <a:p>
            <a:pPr>
              <a:lnSpc>
                <a:spcPct val="120000"/>
              </a:lnSpc>
              <a:buNone/>
            </a:pPr>
            <a:r>
              <a:rPr lang="en-CA" sz="1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(5) The word </a:t>
            </a:r>
            <a:r>
              <a:rPr lang="en-CA" sz="1600" b="1" u="sng" dirty="0" smtClean="0">
                <a:solidFill>
                  <a:schemeClr val="tx2">
                    <a:lumMod val="10000"/>
                  </a:schemeClr>
                </a:solidFill>
                <a:effectLst/>
              </a:rPr>
              <a:t>can’t</a:t>
            </a:r>
            <a:r>
              <a:rPr lang="en-CA" sz="1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is a key word indicating desperation.</a:t>
            </a:r>
          </a:p>
          <a:p>
            <a:pPr>
              <a:lnSpc>
                <a:spcPct val="120000"/>
              </a:lnSpc>
              <a:buNone/>
            </a:pPr>
            <a:r>
              <a:rPr lang="en-CA" sz="1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(6) Personality differences impact how people use social media, show their signs of depression online, and thus trigger different responses.</a:t>
            </a:r>
          </a:p>
          <a:p>
            <a:pPr>
              <a:lnSpc>
                <a:spcPct val="120000"/>
              </a:lnSpc>
              <a:buNone/>
            </a:pPr>
            <a:r>
              <a:rPr lang="en-CA" sz="1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(8) Social media sites can either provide support or increase the escalation process of depression and suicide</a:t>
            </a:r>
          </a:p>
          <a:p>
            <a:pPr>
              <a:lnSpc>
                <a:spcPct val="120000"/>
              </a:lnSpc>
              <a:buNone/>
            </a:pPr>
            <a:r>
              <a:rPr lang="en-CA" sz="16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(9) bullying was a common factor contributing to thoughts of suicide for these youth</a:t>
            </a:r>
            <a:endParaRPr lang="en-US" sz="1600" dirty="0">
              <a:solidFill>
                <a:schemeClr val="tx2">
                  <a:lumMod val="1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552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Educational Programs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Few programs in public schools that specifically address suicide.</a:t>
            </a:r>
          </a:p>
          <a:p>
            <a:pPr marL="0" indent="0">
              <a:buNone/>
            </a:pPr>
            <a:endParaRPr lang="en-CA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Programs in colleges and universities are beginning with key support and service groups being targeted for </a:t>
            </a:r>
            <a:r>
              <a:rPr lang="en-CA" smtClean="0">
                <a:solidFill>
                  <a:schemeClr val="tx2">
                    <a:lumMod val="10000"/>
                  </a:schemeClr>
                </a:solidFill>
              </a:rPr>
              <a:t>participation.</a:t>
            </a:r>
          </a:p>
          <a:p>
            <a:pPr marL="0" indent="0">
              <a:buNone/>
            </a:pPr>
            <a:endParaRPr lang="en-CA" dirty="0" smtClean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Little focus on online signs and symptoms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360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Recommendations for educational programs/training about suicide</a:t>
            </a:r>
            <a:endParaRPr lang="en-US" sz="44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940179" cy="4165527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AutoNum type="arabicParenBoth"/>
            </a:pPr>
            <a:endParaRPr lang="en-CA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 marL="457200" indent="-457200">
              <a:buAutoNum type="arabicParenBoth"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Should focus on social media and online environments. </a:t>
            </a:r>
          </a:p>
          <a:p>
            <a:pPr marL="457200" indent="-457200">
              <a:buAutoNum type="arabicParenBoth"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Loneliness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, 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depression, and 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hopelessness should be highlighted as key symptoms related to suicidal 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ideation; provide examples of key words, phrases one might use. </a:t>
            </a:r>
          </a:p>
          <a:p>
            <a:pPr marL="457200" indent="-457200">
              <a:buAutoNum type="arabicParenBoth"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How signs and symptoms display in images and videos should be reviewed and discussed. </a:t>
            </a:r>
          </a:p>
          <a:p>
            <a:pPr marL="457200" indent="-457200">
              <a:buAutoNum type="arabicParenBoth"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A full checklist should be adapted for online behaviors. </a:t>
            </a:r>
          </a:p>
          <a:p>
            <a:pPr marL="457200" indent="-457200">
              <a:buAutoNum type="arabicParenBoth"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Differences in personality 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characteristics 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should be discussed in relation to how people use social media, react to negativity and mental health issues and ask for help. </a:t>
            </a:r>
          </a:p>
          <a:p>
            <a:pPr marL="457200" indent="-457200">
              <a:buAutoNum type="arabicParenBoth"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Methods 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of identifying and immediately addressing good-bye messages should be included in 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awareness programs 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(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crisis intervention)</a:t>
            </a:r>
          </a:p>
          <a:p>
            <a:pPr marL="457200" indent="-457200">
              <a:buAutoNum type="arabicParenBoth"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Should discuss how to detect signs of the escalation process. </a:t>
            </a:r>
          </a:p>
          <a:p>
            <a:pPr marL="457200" indent="-457200">
              <a:buAutoNum type="arabicParenBoth"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Review/discuss how social media can act as a support or escalate problems.</a:t>
            </a:r>
          </a:p>
          <a:p>
            <a:pPr marL="457200" indent="-457200">
              <a:buAutoNum type="arabicParenBoth"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Review how bullying/cyberbullying can be a trigger and what to do about it;  discuss the role of the bystander in an on-line environment.</a:t>
            </a:r>
          </a:p>
        </p:txBody>
      </p:sp>
    </p:spTree>
    <p:extLst>
      <p:ext uri="{BB962C8B-B14F-4D97-AF65-F5344CB8AC3E}">
        <p14:creationId xmlns:p14="http://schemas.microsoft.com/office/powerpoint/2010/main" val="30320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Thank you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Jennifer 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</a:rPr>
              <a:t>L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affier</a:t>
            </a:r>
          </a:p>
          <a:p>
            <a:pPr marL="0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Senior Lecturer/ Therapist</a:t>
            </a:r>
          </a:p>
          <a:p>
            <a:pPr marL="0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University of Ontario Institute of technology</a:t>
            </a:r>
          </a:p>
          <a:p>
            <a:pPr marL="0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Oshawa, On., Canada.</a:t>
            </a:r>
          </a:p>
          <a:p>
            <a:pPr marL="0" indent="0">
              <a:buNone/>
            </a:pPr>
            <a:endParaRPr lang="en-CA" dirty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T: 905-721-3111  </a:t>
            </a:r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</a:rPr>
              <a:t>ext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: 2891</a:t>
            </a:r>
          </a:p>
          <a:p>
            <a:pPr marL="0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E: 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hlinkClick r:id="rId2"/>
              </a:rPr>
              <a:t>jennifer.laffier@uoit.ca</a:t>
            </a:r>
            <a:endParaRPr lang="en-CA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62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73100"/>
            <a:ext cx="10972800" cy="5453064"/>
          </a:xfrm>
        </p:spPr>
        <p:txBody>
          <a:bodyPr>
            <a:normAutofit/>
          </a:bodyPr>
          <a:lstStyle/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Youth report increased amount of self-disclosure on-line.</a:t>
            </a:r>
          </a:p>
          <a:p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5 most popular youth social sites: 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MySpace, Facebook, Twitter, 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blogs, YouTube, and </a:t>
            </a:r>
            <a:r>
              <a:rPr lang="en-CA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Tumblr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(</a:t>
            </a:r>
            <a:r>
              <a:rPr lang="en-CA" dirty="0" err="1">
                <a:solidFill>
                  <a:schemeClr val="tx2">
                    <a:lumMod val="10000"/>
                  </a:schemeClr>
                </a:solidFill>
                <a:effectLst/>
              </a:rPr>
              <a:t>Zakik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 &amp; Park, 2013). </a:t>
            </a:r>
            <a:endParaRPr lang="en-CA" dirty="0" smtClean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5122" name="Picture 2" descr="C:\Users\100247811\Pictures\social media 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511" y="2887092"/>
            <a:ext cx="5389893" cy="26949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26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Two views on the link between </a:t>
            </a:r>
            <a:br>
              <a:rPr lang="en-CA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social media and suicide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sz="2800" b="1" i="1" dirty="0" smtClean="0">
                <a:solidFill>
                  <a:schemeClr val="tx2">
                    <a:lumMod val="10000"/>
                  </a:schemeClr>
                </a:solidFill>
              </a:rPr>
              <a:t>Social media increases the risk of suicide</a:t>
            </a:r>
          </a:p>
          <a:p>
            <a:pPr marL="514350" indent="-514350">
              <a:buAutoNum type="alphaLcParenR"/>
            </a:pPr>
            <a:r>
              <a:rPr lang="en-CA" sz="2800" dirty="0">
                <a:solidFill>
                  <a:schemeClr val="tx2">
                    <a:lumMod val="10000"/>
                  </a:schemeClr>
                </a:solidFill>
              </a:rPr>
              <a:t>a</a:t>
            </a:r>
            <a:r>
              <a:rPr lang="en-CA" sz="2800" dirty="0" smtClean="0">
                <a:solidFill>
                  <a:schemeClr val="tx2">
                    <a:lumMod val="10000"/>
                  </a:schemeClr>
                </a:solidFill>
              </a:rPr>
              <a:t> ‘how to’ dictionary </a:t>
            </a:r>
          </a:p>
          <a:p>
            <a:pPr marL="514350" indent="-514350">
              <a:buAutoNum type="alphaLcParenR"/>
            </a:pPr>
            <a:r>
              <a:rPr lang="en-CA" sz="2800" dirty="0" smtClean="0">
                <a:solidFill>
                  <a:schemeClr val="tx2">
                    <a:lumMod val="10000"/>
                  </a:schemeClr>
                </a:solidFill>
              </a:rPr>
              <a:t>‘Pro-suicide’ sites</a:t>
            </a:r>
          </a:p>
          <a:p>
            <a:pPr marL="514350" indent="-514350">
              <a:buAutoNum type="alphaLcParenR"/>
            </a:pPr>
            <a:r>
              <a:rPr lang="en-CA" sz="2800" dirty="0" smtClean="0">
                <a:solidFill>
                  <a:schemeClr val="tx2">
                    <a:lumMod val="10000"/>
                  </a:schemeClr>
                </a:solidFill>
              </a:rPr>
              <a:t>suicide contagion effect</a:t>
            </a:r>
          </a:p>
          <a:p>
            <a:pPr marL="514350" indent="-514350">
              <a:buAutoNum type="alphaLcParenR"/>
            </a:pPr>
            <a:r>
              <a:rPr lang="en-CA" sz="2800" dirty="0" smtClean="0">
                <a:solidFill>
                  <a:schemeClr val="tx2">
                    <a:lumMod val="10000"/>
                  </a:schemeClr>
                </a:solidFill>
              </a:rPr>
              <a:t>suicide clusters</a:t>
            </a:r>
          </a:p>
          <a:p>
            <a:pPr marL="514350" indent="-514350">
              <a:buAutoNum type="alphaLcParenR"/>
            </a:pPr>
            <a:r>
              <a:rPr lang="en-CA" sz="2800" dirty="0" smtClean="0">
                <a:solidFill>
                  <a:schemeClr val="tx2">
                    <a:lumMod val="10000"/>
                  </a:schemeClr>
                </a:solidFill>
              </a:rPr>
              <a:t>Attracts negative attention</a:t>
            </a:r>
          </a:p>
          <a:p>
            <a:r>
              <a:rPr lang="en-CA" sz="1800" dirty="0">
                <a:solidFill>
                  <a:schemeClr val="tx2">
                    <a:lumMod val="10000"/>
                  </a:schemeClr>
                </a:solidFill>
              </a:rPr>
              <a:t>Communicating with known-others was found to have more of a beneficial impact while communicating with strangers was found to have more of a  negative impact on relationship quality (</a:t>
            </a:r>
            <a:r>
              <a:rPr lang="en-CA" sz="1800" dirty="0" err="1">
                <a:solidFill>
                  <a:schemeClr val="tx2">
                    <a:lumMod val="10000"/>
                  </a:schemeClr>
                </a:solidFill>
              </a:rPr>
              <a:t>Blais</a:t>
            </a:r>
            <a:r>
              <a:rPr lang="en-CA" sz="1800" dirty="0">
                <a:solidFill>
                  <a:schemeClr val="tx2">
                    <a:lumMod val="10000"/>
                  </a:schemeClr>
                </a:solidFill>
              </a:rPr>
              <a:t> et al., 2008).</a:t>
            </a:r>
          </a:p>
          <a:p>
            <a:r>
              <a:rPr lang="en-CA" sz="1800" dirty="0">
                <a:solidFill>
                  <a:schemeClr val="tx2">
                    <a:lumMod val="10000"/>
                  </a:schemeClr>
                </a:solidFill>
              </a:rPr>
              <a:t>Many people tend to respond negatively to people suffering depression increasing their isolation and feelings of loneliness (</a:t>
            </a:r>
            <a:r>
              <a:rPr lang="en-CA" sz="1800" dirty="0" err="1">
                <a:solidFill>
                  <a:schemeClr val="tx2">
                    <a:lumMod val="10000"/>
                  </a:schemeClr>
                </a:solidFill>
              </a:rPr>
              <a:t>Bertera</a:t>
            </a:r>
            <a:r>
              <a:rPr lang="en-CA" sz="1800" dirty="0">
                <a:solidFill>
                  <a:schemeClr val="tx2">
                    <a:lumMod val="10000"/>
                  </a:schemeClr>
                </a:solidFill>
              </a:rPr>
              <a:t>, 2007). </a:t>
            </a:r>
          </a:p>
          <a:p>
            <a:pPr algn="ctr"/>
            <a:endParaRPr lang="en-CA" sz="2800" dirty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en-CA" sz="2800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514350" indent="-514350">
              <a:buAutoNum type="alphaLcParenR"/>
            </a:pPr>
            <a:endParaRPr lang="en-CA" dirty="0"/>
          </a:p>
        </p:txBody>
      </p:sp>
      <p:sp>
        <p:nvSpPr>
          <p:cNvPr id="5" name="Down Arrow 4"/>
          <p:cNvSpPr/>
          <p:nvPr/>
        </p:nvSpPr>
        <p:spPr>
          <a:xfrm rot="10800000">
            <a:off x="9790642" y="2802260"/>
            <a:ext cx="1920213" cy="3096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3844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1" dirty="0" smtClean="0">
                <a:solidFill>
                  <a:schemeClr val="tx2">
                    <a:lumMod val="10000"/>
                  </a:schemeClr>
                </a:solidFill>
              </a:rPr>
              <a:t>Social media can decrease the risk</a:t>
            </a:r>
            <a:endParaRPr lang="en-CA" b="1" i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a) information and crisis support </a:t>
            </a:r>
          </a:p>
          <a:p>
            <a:pPr marL="0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b) support groups</a:t>
            </a:r>
          </a:p>
          <a:p>
            <a:pPr marL="0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c) screening and intervention measures </a:t>
            </a:r>
          </a:p>
          <a:p>
            <a:pPr marL="0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    by social media sites</a:t>
            </a:r>
          </a:p>
          <a:p>
            <a:pPr marL="0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d) early support and identification </a:t>
            </a:r>
          </a:p>
          <a:p>
            <a:pPr marL="0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</a:rPr>
              <a:t>by peers and family</a:t>
            </a:r>
            <a:endParaRPr lang="en-CA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9744405" y="2996952"/>
            <a:ext cx="1894315" cy="29226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689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400300"/>
            <a:ext cx="5384800" cy="3725864"/>
          </a:xfrm>
        </p:spPr>
        <p:txBody>
          <a:bodyPr>
            <a:normAutofit/>
          </a:bodyPr>
          <a:lstStyle/>
          <a:p>
            <a:endParaRPr lang="en-CA" dirty="0" smtClean="0"/>
          </a:p>
          <a:p>
            <a:r>
              <a:rPr lang="en-CA" sz="2400" dirty="0" smtClean="0">
                <a:solidFill>
                  <a:schemeClr val="tx2">
                    <a:lumMod val="10000"/>
                  </a:schemeClr>
                </a:solidFill>
              </a:rPr>
              <a:t>Most suicide screening tools and trainings do not consider the online presentation of signs and symptoms of suicide.</a:t>
            </a:r>
          </a:p>
          <a:p>
            <a:endParaRPr lang="en-CA" sz="24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1027" name="Picture 3" descr="C:\Users\100247811\Pictures\negative emoti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010" y="2869084"/>
            <a:ext cx="5569943" cy="30466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4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tx2">
                    <a:lumMod val="10000"/>
                  </a:schemeClr>
                </a:solidFill>
              </a:rPr>
              <a:t>Research Question</a:t>
            </a:r>
          </a:p>
          <a:p>
            <a:pPr>
              <a:buNone/>
            </a:pPr>
            <a:endParaRPr lang="en-US" dirty="0" smtClean="0">
              <a:solidFill>
                <a:schemeClr val="tx2">
                  <a:lumMod val="10000"/>
                </a:schemeClr>
              </a:solidFill>
            </a:endParaRPr>
          </a:p>
          <a:p>
            <a:pPr lvl="1"/>
            <a:r>
              <a:rPr lang="en-GB" sz="24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(1) How can themes of suicidal ideation and severe depression be presented within an online </a:t>
            </a:r>
            <a:r>
              <a:rPr lang="en-CA" sz="24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environment by youth ?</a:t>
            </a:r>
          </a:p>
          <a:p>
            <a:pPr lvl="1">
              <a:buNone/>
            </a:pPr>
            <a:endParaRPr lang="en-CA" sz="2400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 lvl="1"/>
            <a:r>
              <a:rPr lang="en-CA" sz="24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2) How can awareness of these themes be used to create educational programs within schools?</a:t>
            </a:r>
            <a:endParaRPr lang="en-US" sz="2400" dirty="0">
              <a:solidFill>
                <a:schemeClr val="tx2">
                  <a:lumMod val="10000"/>
                </a:schemeClr>
              </a:solidFill>
              <a:effectLst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Whole New World</a:t>
            </a:r>
            <a:endParaRPr lang="en-CA" sz="44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727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Qualitative Case Study</a:t>
            </a:r>
            <a:endParaRPr lang="en-US" sz="4400" b="1" dirty="0">
              <a:solidFill>
                <a:schemeClr val="tx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80322" y="2364828"/>
            <a:ext cx="10781209" cy="4493172"/>
          </a:xfrm>
        </p:spPr>
        <p:txBody>
          <a:bodyPr>
            <a:normAutofit/>
          </a:bodyPr>
          <a:lstStyle/>
          <a:p>
            <a:r>
              <a:rPr lang="en-CA" sz="1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A case study design to describe context and illustrate participants’ realities and actions.</a:t>
            </a:r>
          </a:p>
          <a:p>
            <a:r>
              <a:rPr lang="en-CA" sz="1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Small sample size of 10 to uncover patterns of meanings and identify themes.</a:t>
            </a:r>
          </a:p>
          <a:p>
            <a:r>
              <a:rPr lang="en-CA" sz="1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Selection criterion included:</a:t>
            </a:r>
          </a:p>
          <a:p>
            <a:pPr marL="457200" lvl="1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(1) current or prominent cases in the media to increase available data sources on each case</a:t>
            </a:r>
          </a:p>
          <a:p>
            <a:pPr marL="457200" lvl="1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(2) adolescents similar in age range in order increase reliability of cross-case comparisons</a:t>
            </a:r>
          </a:p>
          <a:p>
            <a:pPr marL="457200" lvl="1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(3) adolescents that used social media</a:t>
            </a:r>
          </a:p>
          <a:p>
            <a:pPr marL="457200" lvl="1" indent="0">
              <a:buNone/>
            </a:pPr>
            <a:endParaRPr lang="en-CA" dirty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 marL="457200" lvl="1" indent="0">
              <a:buNone/>
            </a:pPr>
            <a:r>
              <a:rPr lang="en-CA" b="1" u="sng" dirty="0" smtClean="0">
                <a:solidFill>
                  <a:schemeClr val="tx2">
                    <a:lumMod val="10000"/>
                  </a:schemeClr>
                </a:solidFill>
                <a:effectLst/>
              </a:rPr>
              <a:t>Content Analysis </a:t>
            </a: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of public records to identify themes of suicide ideation and severe depression.</a:t>
            </a:r>
          </a:p>
          <a:p>
            <a:pPr marL="457200" lvl="1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Themes of suicide ideation were devised from a previous checklist (Laffier, 2013, in press).</a:t>
            </a:r>
          </a:p>
          <a:p>
            <a:pPr marL="457200" lvl="1" indent="0">
              <a:buNone/>
            </a:pPr>
            <a:endParaRPr lang="en-CA" dirty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 marL="457200" lvl="1" indent="0">
              <a:buNone/>
            </a:pPr>
            <a:r>
              <a:rPr lang="en-CA" dirty="0" smtClean="0">
                <a:solidFill>
                  <a:schemeClr val="tx2">
                    <a:lumMod val="10000"/>
                  </a:schemeClr>
                </a:solidFill>
                <a:effectLst/>
              </a:rPr>
              <a:t>Individual case studies are presented first then a cross case comparison.</a:t>
            </a:r>
          </a:p>
          <a:p>
            <a:pPr lvl="1"/>
            <a:endParaRPr lang="en-CA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 lvl="1"/>
            <a:endParaRPr lang="en-CA" dirty="0" smtClean="0">
              <a:solidFill>
                <a:schemeClr val="tx2">
                  <a:lumMod val="10000"/>
                </a:schemeClr>
              </a:solidFill>
              <a:effectLst/>
            </a:endParaRPr>
          </a:p>
          <a:p>
            <a:pPr lvl="1"/>
            <a:endParaRPr lang="en-CA" dirty="0" smtClean="0">
              <a:solidFill>
                <a:schemeClr val="tx2">
                  <a:lumMod val="1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6922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Signs and Symptoms Checklist: </a:t>
            </a:r>
            <a:br>
              <a:rPr lang="en-CA" dirty="0" smtClean="0"/>
            </a:br>
            <a:r>
              <a:rPr lang="en-CA" dirty="0" smtClean="0"/>
              <a:t>9 symptoms &amp; 12 signs &amp; 8 risk factors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3522" y="2514600"/>
            <a:ext cx="10762378" cy="376448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CA" dirty="0" smtClean="0">
                <a:effectLst/>
              </a:rPr>
              <a:t>s</a:t>
            </a:r>
            <a:r>
              <a:rPr lang="en-CA" dirty="0">
                <a:solidFill>
                  <a:schemeClr val="tx2">
                    <a:lumMod val="10000"/>
                  </a:schemeClr>
                </a:solidFill>
                <a:effectLst/>
              </a:rPr>
              <a:t> </a:t>
            </a:r>
          </a:p>
          <a:p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Hopelessness		                                                                                    Expressing wish to die</a:t>
            </a:r>
          </a:p>
          <a:p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Depression </a:t>
            </a:r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/Emotional pain                                                                            </a:t>
            </a: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          </a:t>
            </a:r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Having a suicide plan</a:t>
            </a:r>
          </a:p>
          <a:p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Desperation                                                                                                      </a:t>
            </a: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        </a:t>
            </a:r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Isolation/social withdrawal</a:t>
            </a:r>
          </a:p>
          <a:p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Loneliness                                                                                                       </a:t>
            </a: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         </a:t>
            </a:r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Getting affairs in order</a:t>
            </a:r>
          </a:p>
          <a:p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Thwarted belongingness (perception of social failure, not belonging)            </a:t>
            </a: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             </a:t>
            </a:r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Inability to cope (</a:t>
            </a: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self-</a:t>
            </a:r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									     medication</a:t>
            </a:r>
          </a:p>
          <a:p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Pessimism/negative thoughts                                                                          </a:t>
            </a: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          Confusion</a:t>
            </a:r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, risky behavior</a:t>
            </a:r>
          </a:p>
          <a:p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Anxiety/agitation                                                                                              </a:t>
            </a: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        </a:t>
            </a:r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Making amends</a:t>
            </a:r>
          </a:p>
          <a:p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Low self-esteem/ feelings of worthlessness                                                     </a:t>
            </a: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           </a:t>
            </a:r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Pre-occupation with death</a:t>
            </a:r>
          </a:p>
          <a:p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Anger</a:t>
            </a:r>
            <a:r>
              <a:rPr lang="en-CA" sz="3800" i="1" dirty="0">
                <a:solidFill>
                  <a:schemeClr val="tx2">
                    <a:lumMod val="10000"/>
                  </a:schemeClr>
                </a:solidFill>
                <a:effectLst/>
              </a:rPr>
              <a:t>	                                                                                                             </a:t>
            </a:r>
            <a:r>
              <a:rPr lang="en-CA" sz="3800" i="1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       </a:t>
            </a: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Giving </a:t>
            </a:r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items away                                                                                                                           									</a:t>
            </a: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  </a:t>
            </a:r>
          </a:p>
          <a:p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Saying good-bye                                                                                                          Excessive </a:t>
            </a:r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crying</a:t>
            </a:r>
          </a:p>
          <a:p>
            <a:pPr marL="0" indent="0">
              <a:buNone/>
            </a:pPr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                                                                                                                          </a:t>
            </a:r>
            <a:r>
              <a:rPr lang="en-CA" sz="3800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           Sleeping/eating </a:t>
            </a:r>
            <a:r>
              <a:rPr lang="en-CA" sz="3800" dirty="0">
                <a:solidFill>
                  <a:schemeClr val="tx2">
                    <a:lumMod val="10000"/>
                  </a:schemeClr>
                </a:solidFill>
                <a:effectLst/>
              </a:rPr>
              <a:t>difficulties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8501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erlin">
  <a:themeElements>
    <a:clrScheme name="Custom 1">
      <a:dk1>
        <a:srgbClr val="A7D535"/>
      </a:dk1>
      <a:lt1>
        <a:sysClr val="window" lastClr="FFFFFF"/>
      </a:lt1>
      <a:dk2>
        <a:srgbClr val="FFFFFF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1890</Words>
  <Application>Microsoft Office PowerPoint</Application>
  <PresentationFormat>Widescreen</PresentationFormat>
  <Paragraphs>252</Paragraphs>
  <Slides>25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 CENA</vt:lpstr>
      <vt:lpstr>Arial</vt:lpstr>
      <vt:lpstr>Calibri</vt:lpstr>
      <vt:lpstr>Cambria Math</vt:lpstr>
      <vt:lpstr>Trebuchet MS</vt:lpstr>
      <vt:lpstr>1_Berlin</vt:lpstr>
      <vt:lpstr>How youth portray signs of suicide ideation on social media sites: Considerations for educational programs</vt:lpstr>
      <vt:lpstr>Literature Review Highlights</vt:lpstr>
      <vt:lpstr>PowerPoint Presentation</vt:lpstr>
      <vt:lpstr>Two views on the link between  social media and suicide</vt:lpstr>
      <vt:lpstr>Social media can decrease the risk</vt:lpstr>
      <vt:lpstr>PowerPoint Presentation</vt:lpstr>
      <vt:lpstr>A Whole New World</vt:lpstr>
      <vt:lpstr>Qualitative Case Study</vt:lpstr>
      <vt:lpstr>Signs and Symptoms Checklist:  9 symptoms &amp; 12 signs &amp; 8 risk factors</vt:lpstr>
      <vt:lpstr>Sample</vt:lpstr>
      <vt:lpstr>Amanda Todd</vt:lpstr>
      <vt:lpstr>Jamie Hubley</vt:lpstr>
      <vt:lpstr>Felicia Garcia </vt:lpstr>
      <vt:lpstr>Amanda Cummings</vt:lpstr>
      <vt:lpstr>Rebecca Sedwick</vt:lpstr>
      <vt:lpstr>Olivia Penpraze</vt:lpstr>
      <vt:lpstr>Adrian Alvaresz </vt:lpstr>
      <vt:lpstr>Jayah Jackson</vt:lpstr>
      <vt:lpstr>Maddie Yates</vt:lpstr>
      <vt:lpstr>Jamey Rodeomeyer</vt:lpstr>
      <vt:lpstr>Cross Case Comparison</vt:lpstr>
      <vt:lpstr>Conclusions</vt:lpstr>
      <vt:lpstr>Educational Programs</vt:lpstr>
      <vt:lpstr>Recommendations for educational programs/training about suicide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User</dc:creator>
  <cp:lastModifiedBy>Kim Mitchell</cp:lastModifiedBy>
  <cp:revision>43</cp:revision>
  <dcterms:created xsi:type="dcterms:W3CDTF">2014-04-17T23:07:25Z</dcterms:created>
  <dcterms:modified xsi:type="dcterms:W3CDTF">2015-02-05T16:30:21Z</dcterms:modified>
</cp:coreProperties>
</file>