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2.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6"/>
  </p:notesMasterIdLst>
  <p:handoutMasterIdLst>
    <p:handoutMasterId r:id="rId17"/>
  </p:handoutMasterIdLst>
  <p:sldIdLst>
    <p:sldId id="277" r:id="rId2"/>
    <p:sldId id="305" r:id="rId3"/>
    <p:sldId id="333" r:id="rId4"/>
    <p:sldId id="322" r:id="rId5"/>
    <p:sldId id="334" r:id="rId6"/>
    <p:sldId id="335" r:id="rId7"/>
    <p:sldId id="258" r:id="rId8"/>
    <p:sldId id="297" r:id="rId9"/>
    <p:sldId id="343" r:id="rId10"/>
    <p:sldId id="344" r:id="rId11"/>
    <p:sldId id="339" r:id="rId12"/>
    <p:sldId id="342" r:id="rId13"/>
    <p:sldId id="340" r:id="rId14"/>
    <p:sldId id="341" r:id="rId15"/>
  </p:sldIdLst>
  <p:sldSz cx="9144000" cy="6858000" type="screen4x3"/>
  <p:notesSz cx="7086600" cy="93726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36B8"/>
    <a:srgbClr val="A161D1"/>
    <a:srgbClr val="5725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8790" autoAdjust="0"/>
  </p:normalViewPr>
  <p:slideViewPr>
    <p:cSldViewPr>
      <p:cViewPr varScale="1">
        <p:scale>
          <a:sx n="53" d="100"/>
          <a:sy n="53" d="100"/>
        </p:scale>
        <p:origin x="1554" y="7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66" y="-84"/>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F4C300-BFDD-48DC-ABF9-1EFB243737D7}" type="doc">
      <dgm:prSet loTypeId="urn:microsoft.com/office/officeart/2005/8/layout/chart3" loCatId="relationship" qsTypeId="urn:microsoft.com/office/officeart/2005/8/quickstyle/simple1" qsCatId="simple" csTypeId="urn:microsoft.com/office/officeart/2005/8/colors/accent1_2" csCatId="accent1" phldr="1"/>
      <dgm:spPr/>
      <dgm:t>
        <a:bodyPr/>
        <a:lstStyle/>
        <a:p>
          <a:endParaRPr lang="en-US"/>
        </a:p>
      </dgm:t>
    </dgm:pt>
    <dgm:pt modelId="{30B453AC-AE82-4E6F-8B98-19699AFD769B}">
      <dgm:prSet/>
      <dgm:spPr/>
      <dgm:t>
        <a:bodyPr/>
        <a:lstStyle/>
        <a:p>
          <a:pPr algn="l" rtl="0"/>
          <a:r>
            <a:rPr lang="en-US" dirty="0" err="1" smtClean="0"/>
            <a:t>Exhorative</a:t>
          </a:r>
          <a:r>
            <a:rPr lang="en-US" dirty="0" smtClean="0"/>
            <a:t> Policy</a:t>
          </a:r>
          <a:endParaRPr lang="en-US" dirty="0"/>
        </a:p>
      </dgm:t>
    </dgm:pt>
    <dgm:pt modelId="{CB086CB1-2CA7-4AB4-94C1-A060C67BF22B}" type="parTrans" cxnId="{67E27E56-A863-4084-BB31-5E22781206C7}">
      <dgm:prSet/>
      <dgm:spPr/>
      <dgm:t>
        <a:bodyPr/>
        <a:lstStyle/>
        <a:p>
          <a:endParaRPr lang="en-US"/>
        </a:p>
      </dgm:t>
    </dgm:pt>
    <dgm:pt modelId="{C5C43D8D-4E1F-42FA-84D2-87A536AFCE8C}" type="sibTrans" cxnId="{67E27E56-A863-4084-BB31-5E22781206C7}">
      <dgm:prSet/>
      <dgm:spPr/>
      <dgm:t>
        <a:bodyPr/>
        <a:lstStyle/>
        <a:p>
          <a:endParaRPr lang="en-US"/>
        </a:p>
      </dgm:t>
    </dgm:pt>
    <dgm:pt modelId="{9042D773-FFB9-4BF4-A5DC-DDC8A4A3F352}">
      <dgm:prSet/>
      <dgm:spPr/>
      <dgm:t>
        <a:bodyPr/>
        <a:lstStyle/>
        <a:p>
          <a:pPr algn="r" rtl="0"/>
          <a:r>
            <a:rPr lang="en-US" dirty="0" smtClean="0"/>
            <a:t>Imperative Policy</a:t>
          </a:r>
          <a:endParaRPr lang="en-US" dirty="0"/>
        </a:p>
      </dgm:t>
    </dgm:pt>
    <dgm:pt modelId="{42BFD8C8-A4BB-4DD3-BA78-E006ADF77769}" type="parTrans" cxnId="{C049D330-7E20-4A9E-886D-A74E600086E4}">
      <dgm:prSet/>
      <dgm:spPr/>
      <dgm:t>
        <a:bodyPr/>
        <a:lstStyle/>
        <a:p>
          <a:endParaRPr lang="en-US"/>
        </a:p>
      </dgm:t>
    </dgm:pt>
    <dgm:pt modelId="{7953A9C4-897A-4AB2-896C-AEFD7AE14FB8}" type="sibTrans" cxnId="{C049D330-7E20-4A9E-886D-A74E600086E4}">
      <dgm:prSet/>
      <dgm:spPr/>
      <dgm:t>
        <a:bodyPr/>
        <a:lstStyle/>
        <a:p>
          <a:endParaRPr lang="en-US"/>
        </a:p>
      </dgm:t>
    </dgm:pt>
    <dgm:pt modelId="{E69AF4E0-0F67-44DC-8C4B-CE23C8AA17AB}" type="pres">
      <dgm:prSet presAssocID="{7AF4C300-BFDD-48DC-ABF9-1EFB243737D7}" presName="compositeShape" presStyleCnt="0">
        <dgm:presLayoutVars>
          <dgm:chMax val="7"/>
          <dgm:dir/>
          <dgm:resizeHandles val="exact"/>
        </dgm:presLayoutVars>
      </dgm:prSet>
      <dgm:spPr/>
      <dgm:t>
        <a:bodyPr/>
        <a:lstStyle/>
        <a:p>
          <a:endParaRPr lang="en-US"/>
        </a:p>
      </dgm:t>
    </dgm:pt>
    <dgm:pt modelId="{DF25259A-8132-40CC-9348-FB487173ED12}" type="pres">
      <dgm:prSet presAssocID="{7AF4C300-BFDD-48DC-ABF9-1EFB243737D7}" presName="wedge1" presStyleLbl="node1" presStyleIdx="0" presStyleCnt="2"/>
      <dgm:spPr/>
      <dgm:t>
        <a:bodyPr/>
        <a:lstStyle/>
        <a:p>
          <a:endParaRPr lang="en-US"/>
        </a:p>
      </dgm:t>
    </dgm:pt>
    <dgm:pt modelId="{C8A81FB8-AD8A-4F17-AED2-C132EE221319}" type="pres">
      <dgm:prSet presAssocID="{7AF4C300-BFDD-48DC-ABF9-1EFB243737D7}" presName="wedge1Tx" presStyleLbl="node1" presStyleIdx="0" presStyleCnt="2">
        <dgm:presLayoutVars>
          <dgm:chMax val="0"/>
          <dgm:chPref val="0"/>
          <dgm:bulletEnabled val="1"/>
        </dgm:presLayoutVars>
      </dgm:prSet>
      <dgm:spPr/>
      <dgm:t>
        <a:bodyPr/>
        <a:lstStyle/>
        <a:p>
          <a:endParaRPr lang="en-US"/>
        </a:p>
      </dgm:t>
    </dgm:pt>
    <dgm:pt modelId="{BC78B2C1-E9E6-4A83-96F5-A68B9A8B2440}" type="pres">
      <dgm:prSet presAssocID="{7AF4C300-BFDD-48DC-ABF9-1EFB243737D7}" presName="wedge2" presStyleLbl="node1" presStyleIdx="1" presStyleCnt="2"/>
      <dgm:spPr/>
      <dgm:t>
        <a:bodyPr/>
        <a:lstStyle/>
        <a:p>
          <a:endParaRPr lang="en-US"/>
        </a:p>
      </dgm:t>
    </dgm:pt>
    <dgm:pt modelId="{9712D1A3-38AA-44D6-84D1-BBC31BBE6A71}" type="pres">
      <dgm:prSet presAssocID="{7AF4C300-BFDD-48DC-ABF9-1EFB243737D7}" presName="wedge2Tx" presStyleLbl="node1" presStyleIdx="1" presStyleCnt="2">
        <dgm:presLayoutVars>
          <dgm:chMax val="0"/>
          <dgm:chPref val="0"/>
          <dgm:bulletEnabled val="1"/>
        </dgm:presLayoutVars>
      </dgm:prSet>
      <dgm:spPr/>
      <dgm:t>
        <a:bodyPr/>
        <a:lstStyle/>
        <a:p>
          <a:endParaRPr lang="en-US"/>
        </a:p>
      </dgm:t>
    </dgm:pt>
  </dgm:ptLst>
  <dgm:cxnLst>
    <dgm:cxn modelId="{7E39681B-74B5-4E02-9105-29132A4779AB}" type="presOf" srcId="{30B453AC-AE82-4E6F-8B98-19699AFD769B}" destId="{C8A81FB8-AD8A-4F17-AED2-C132EE221319}" srcOrd="1" destOrd="0" presId="urn:microsoft.com/office/officeart/2005/8/layout/chart3"/>
    <dgm:cxn modelId="{FA28D80D-6279-431A-B3CE-EF0DA7F4066F}" type="presOf" srcId="{7AF4C300-BFDD-48DC-ABF9-1EFB243737D7}" destId="{E69AF4E0-0F67-44DC-8C4B-CE23C8AA17AB}" srcOrd="0" destOrd="0" presId="urn:microsoft.com/office/officeart/2005/8/layout/chart3"/>
    <dgm:cxn modelId="{67E27E56-A863-4084-BB31-5E22781206C7}" srcId="{7AF4C300-BFDD-48DC-ABF9-1EFB243737D7}" destId="{30B453AC-AE82-4E6F-8B98-19699AFD769B}" srcOrd="0" destOrd="0" parTransId="{CB086CB1-2CA7-4AB4-94C1-A060C67BF22B}" sibTransId="{C5C43D8D-4E1F-42FA-84D2-87A536AFCE8C}"/>
    <dgm:cxn modelId="{E6D75CCD-844F-4D58-B469-0A03ABEB52C5}" type="presOf" srcId="{9042D773-FFB9-4BF4-A5DC-DDC8A4A3F352}" destId="{9712D1A3-38AA-44D6-84D1-BBC31BBE6A71}" srcOrd="1" destOrd="0" presId="urn:microsoft.com/office/officeart/2005/8/layout/chart3"/>
    <dgm:cxn modelId="{C7431E27-F6CB-4DC7-805A-E5D85CA44EB6}" type="presOf" srcId="{30B453AC-AE82-4E6F-8B98-19699AFD769B}" destId="{DF25259A-8132-40CC-9348-FB487173ED12}" srcOrd="0" destOrd="0" presId="urn:microsoft.com/office/officeart/2005/8/layout/chart3"/>
    <dgm:cxn modelId="{F8BD86E1-1699-44CC-91F2-0ACD7DC18DB2}" type="presOf" srcId="{9042D773-FFB9-4BF4-A5DC-DDC8A4A3F352}" destId="{BC78B2C1-E9E6-4A83-96F5-A68B9A8B2440}" srcOrd="0" destOrd="0" presId="urn:microsoft.com/office/officeart/2005/8/layout/chart3"/>
    <dgm:cxn modelId="{C049D330-7E20-4A9E-886D-A74E600086E4}" srcId="{7AF4C300-BFDD-48DC-ABF9-1EFB243737D7}" destId="{9042D773-FFB9-4BF4-A5DC-DDC8A4A3F352}" srcOrd="1" destOrd="0" parTransId="{42BFD8C8-A4BB-4DD3-BA78-E006ADF77769}" sibTransId="{7953A9C4-897A-4AB2-896C-AEFD7AE14FB8}"/>
    <dgm:cxn modelId="{BB8C8F60-9B7C-40FF-B055-4DD9B24A1654}" type="presParOf" srcId="{E69AF4E0-0F67-44DC-8C4B-CE23C8AA17AB}" destId="{DF25259A-8132-40CC-9348-FB487173ED12}" srcOrd="0" destOrd="0" presId="urn:microsoft.com/office/officeart/2005/8/layout/chart3"/>
    <dgm:cxn modelId="{D2248D51-1D27-4231-AE1E-4BA81E5DBD0F}" type="presParOf" srcId="{E69AF4E0-0F67-44DC-8C4B-CE23C8AA17AB}" destId="{C8A81FB8-AD8A-4F17-AED2-C132EE221319}" srcOrd="1" destOrd="0" presId="urn:microsoft.com/office/officeart/2005/8/layout/chart3"/>
    <dgm:cxn modelId="{3BBE946F-85B2-424E-83D8-2DB91360004E}" type="presParOf" srcId="{E69AF4E0-0F67-44DC-8C4B-CE23C8AA17AB}" destId="{BC78B2C1-E9E6-4A83-96F5-A68B9A8B2440}" srcOrd="2" destOrd="0" presId="urn:microsoft.com/office/officeart/2005/8/layout/chart3"/>
    <dgm:cxn modelId="{99C400A3-4A97-4610-BB98-027498F24705}" type="presParOf" srcId="{E69AF4E0-0F67-44DC-8C4B-CE23C8AA17AB}" destId="{9712D1A3-38AA-44D6-84D1-BBC31BBE6A71}" srcOrd="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B134CF-F28D-4198-AC72-802A41AF460D}"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8D7466DD-D4F1-412F-B646-A22D0E1505B7}">
      <dgm:prSet/>
      <dgm:spPr/>
      <dgm:t>
        <a:bodyPr/>
        <a:lstStyle/>
        <a:p>
          <a:pPr rtl="0"/>
          <a:r>
            <a:rPr lang="en-US" b="1" smtClean="0"/>
            <a:t>POLICY LAYERS: 2003-2013</a:t>
          </a:r>
          <a:endParaRPr lang="en-US"/>
        </a:p>
      </dgm:t>
    </dgm:pt>
    <dgm:pt modelId="{E0029F5C-07F5-4C07-87CD-8EA9E6605EC2}" type="parTrans" cxnId="{FE55D03E-6C00-40B5-9214-0DB6CD2EEC75}">
      <dgm:prSet/>
      <dgm:spPr/>
      <dgm:t>
        <a:bodyPr/>
        <a:lstStyle/>
        <a:p>
          <a:endParaRPr lang="en-US"/>
        </a:p>
      </dgm:t>
    </dgm:pt>
    <dgm:pt modelId="{BDCB7E6D-6E6D-490B-BD9A-49E8D2F43DC0}" type="sibTrans" cxnId="{FE55D03E-6C00-40B5-9214-0DB6CD2EEC75}">
      <dgm:prSet/>
      <dgm:spPr/>
      <dgm:t>
        <a:bodyPr/>
        <a:lstStyle/>
        <a:p>
          <a:endParaRPr lang="en-US"/>
        </a:p>
      </dgm:t>
    </dgm:pt>
    <dgm:pt modelId="{25F46FA1-EBBF-46BF-88EC-746AD0BC1C6A}" type="pres">
      <dgm:prSet presAssocID="{59B134CF-F28D-4198-AC72-802A41AF460D}" presName="Name0" presStyleCnt="0">
        <dgm:presLayoutVars>
          <dgm:chMax val="7"/>
          <dgm:dir/>
          <dgm:animLvl val="lvl"/>
          <dgm:resizeHandles val="exact"/>
        </dgm:presLayoutVars>
      </dgm:prSet>
      <dgm:spPr/>
      <dgm:t>
        <a:bodyPr/>
        <a:lstStyle/>
        <a:p>
          <a:endParaRPr lang="en-US"/>
        </a:p>
      </dgm:t>
    </dgm:pt>
    <dgm:pt modelId="{BFC07C47-1CFA-4A08-8980-791E0932B0CA}" type="pres">
      <dgm:prSet presAssocID="{8D7466DD-D4F1-412F-B646-A22D0E1505B7}" presName="circle1" presStyleLbl="node1" presStyleIdx="0" presStyleCnt="1"/>
      <dgm:spPr/>
    </dgm:pt>
    <dgm:pt modelId="{70630EB9-DADE-4402-A354-E150305BEB75}" type="pres">
      <dgm:prSet presAssocID="{8D7466DD-D4F1-412F-B646-A22D0E1505B7}" presName="space" presStyleCnt="0"/>
      <dgm:spPr/>
    </dgm:pt>
    <dgm:pt modelId="{D94BF21B-6188-4029-8415-97CB51FB778E}" type="pres">
      <dgm:prSet presAssocID="{8D7466DD-D4F1-412F-B646-A22D0E1505B7}" presName="rect1" presStyleLbl="alignAcc1" presStyleIdx="0" presStyleCnt="1" custLinFactNeighborX="67436" custLinFactNeighborY="65055"/>
      <dgm:spPr/>
      <dgm:t>
        <a:bodyPr/>
        <a:lstStyle/>
        <a:p>
          <a:endParaRPr lang="en-US"/>
        </a:p>
      </dgm:t>
    </dgm:pt>
    <dgm:pt modelId="{31B0104F-AA2A-4060-A8C2-6BDEA31B3DE1}" type="pres">
      <dgm:prSet presAssocID="{8D7466DD-D4F1-412F-B646-A22D0E1505B7}" presName="rect1ParTxNoCh" presStyleLbl="alignAcc1" presStyleIdx="0" presStyleCnt="1">
        <dgm:presLayoutVars>
          <dgm:chMax val="1"/>
          <dgm:bulletEnabled val="1"/>
        </dgm:presLayoutVars>
      </dgm:prSet>
      <dgm:spPr/>
      <dgm:t>
        <a:bodyPr/>
        <a:lstStyle/>
        <a:p>
          <a:endParaRPr lang="en-US"/>
        </a:p>
      </dgm:t>
    </dgm:pt>
  </dgm:ptLst>
  <dgm:cxnLst>
    <dgm:cxn modelId="{FE55D03E-6C00-40B5-9214-0DB6CD2EEC75}" srcId="{59B134CF-F28D-4198-AC72-802A41AF460D}" destId="{8D7466DD-D4F1-412F-B646-A22D0E1505B7}" srcOrd="0" destOrd="0" parTransId="{E0029F5C-07F5-4C07-87CD-8EA9E6605EC2}" sibTransId="{BDCB7E6D-6E6D-490B-BD9A-49E8D2F43DC0}"/>
    <dgm:cxn modelId="{F79DCD54-F01D-4A6D-93D6-B5DD040EA56B}" type="presOf" srcId="{8D7466DD-D4F1-412F-B646-A22D0E1505B7}" destId="{31B0104F-AA2A-4060-A8C2-6BDEA31B3DE1}" srcOrd="1" destOrd="0" presId="urn:microsoft.com/office/officeart/2005/8/layout/target3"/>
    <dgm:cxn modelId="{BA6B5B5C-8266-4DBB-A6AE-923F8B02ED79}" type="presOf" srcId="{59B134CF-F28D-4198-AC72-802A41AF460D}" destId="{25F46FA1-EBBF-46BF-88EC-746AD0BC1C6A}" srcOrd="0" destOrd="0" presId="urn:microsoft.com/office/officeart/2005/8/layout/target3"/>
    <dgm:cxn modelId="{DD00BF21-0D1B-4F5D-A9D0-771B9F582A9C}" type="presOf" srcId="{8D7466DD-D4F1-412F-B646-A22D0E1505B7}" destId="{D94BF21B-6188-4029-8415-97CB51FB778E}" srcOrd="0" destOrd="0" presId="urn:microsoft.com/office/officeart/2005/8/layout/target3"/>
    <dgm:cxn modelId="{93BE69F7-DDA1-4D01-88D6-09048C29EE53}" type="presParOf" srcId="{25F46FA1-EBBF-46BF-88EC-746AD0BC1C6A}" destId="{BFC07C47-1CFA-4A08-8980-791E0932B0CA}" srcOrd="0" destOrd="0" presId="urn:microsoft.com/office/officeart/2005/8/layout/target3"/>
    <dgm:cxn modelId="{93043E06-A02C-4E7C-BE4A-9B0DBF46A5F6}" type="presParOf" srcId="{25F46FA1-EBBF-46BF-88EC-746AD0BC1C6A}" destId="{70630EB9-DADE-4402-A354-E150305BEB75}" srcOrd="1" destOrd="0" presId="urn:microsoft.com/office/officeart/2005/8/layout/target3"/>
    <dgm:cxn modelId="{F31CDBE8-F064-4E3E-858A-03B971E98EE1}" type="presParOf" srcId="{25F46FA1-EBBF-46BF-88EC-746AD0BC1C6A}" destId="{D94BF21B-6188-4029-8415-97CB51FB778E}" srcOrd="2" destOrd="0" presId="urn:microsoft.com/office/officeart/2005/8/layout/target3"/>
    <dgm:cxn modelId="{242205CA-FAD1-47D6-AD28-5C8D2DC2C184}" type="presParOf" srcId="{25F46FA1-EBBF-46BF-88EC-746AD0BC1C6A}" destId="{31B0104F-AA2A-4060-A8C2-6BDEA31B3DE1}" srcOrd="3" destOrd="0" presId="urn:microsoft.com/office/officeart/2005/8/layout/target3"/>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0225" cy="468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2467" name="Rectangle 3"/>
          <p:cNvSpPr>
            <a:spLocks noGrp="1" noChangeArrowheads="1"/>
          </p:cNvSpPr>
          <p:nvPr>
            <p:ph type="dt" sz="quarter" idx="1"/>
          </p:nvPr>
        </p:nvSpPr>
        <p:spPr bwMode="auto">
          <a:xfrm>
            <a:off x="4014788" y="0"/>
            <a:ext cx="3070225" cy="468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617BE64-7108-40B9-9AF6-924B82CB4D2C}" type="datetimeFigureOut">
              <a:rPr lang="en-US"/>
              <a:pPr>
                <a:defRPr/>
              </a:pPr>
              <a:t>2/5/2015</a:t>
            </a:fld>
            <a:endParaRPr lang="en-US"/>
          </a:p>
        </p:txBody>
      </p:sp>
      <p:sp>
        <p:nvSpPr>
          <p:cNvPr id="62468" name="Rectangle 4"/>
          <p:cNvSpPr>
            <a:spLocks noGrp="1" noChangeArrowheads="1"/>
          </p:cNvSpPr>
          <p:nvPr>
            <p:ph type="ftr" sz="quarter" idx="2"/>
          </p:nvPr>
        </p:nvSpPr>
        <p:spPr bwMode="auto">
          <a:xfrm>
            <a:off x="0" y="8902700"/>
            <a:ext cx="3070225" cy="468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2469" name="Rectangle 5"/>
          <p:cNvSpPr>
            <a:spLocks noGrp="1" noChangeArrowheads="1"/>
          </p:cNvSpPr>
          <p:nvPr>
            <p:ph type="sldNum" sz="quarter" idx="3"/>
          </p:nvPr>
        </p:nvSpPr>
        <p:spPr bwMode="auto">
          <a:xfrm>
            <a:off x="4014788" y="8902700"/>
            <a:ext cx="3070225" cy="468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B4EAD8A-2012-4D8D-9321-E80A66E0FBB3}" type="slidenum">
              <a:rPr lang="en-US"/>
              <a:pPr>
                <a:defRPr/>
              </a:pPr>
              <a:t>‹#›</a:t>
            </a:fld>
            <a:endParaRPr lang="en-US"/>
          </a:p>
        </p:txBody>
      </p:sp>
    </p:spTree>
    <p:extLst>
      <p:ext uri="{BB962C8B-B14F-4D97-AF65-F5344CB8AC3E}">
        <p14:creationId xmlns:p14="http://schemas.microsoft.com/office/powerpoint/2010/main" val="2623825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1813" cy="468313"/>
          </a:xfrm>
          <a:prstGeom prst="rect">
            <a:avLst/>
          </a:prstGeom>
          <a:noFill/>
          <a:ln w="9525">
            <a:noFill/>
            <a:miter lim="800000"/>
            <a:headEnd/>
            <a:tailEnd/>
          </a:ln>
        </p:spPr>
        <p:txBody>
          <a:bodyPr vert="horz" wrap="square" lIns="94044" tIns="47022" rIns="94044" bIns="47022" numCol="1" anchor="t" anchorCtr="0" compatLnSpc="1">
            <a:prstTxWarp prst="textNoShape">
              <a:avLst/>
            </a:prstTxWarp>
          </a:bodyPr>
          <a:lstStyle>
            <a:lvl1pPr defTabSz="939800">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4013200" y="0"/>
            <a:ext cx="3071813" cy="468313"/>
          </a:xfrm>
          <a:prstGeom prst="rect">
            <a:avLst/>
          </a:prstGeom>
          <a:noFill/>
          <a:ln w="9525">
            <a:noFill/>
            <a:miter lim="800000"/>
            <a:headEnd/>
            <a:tailEnd/>
          </a:ln>
        </p:spPr>
        <p:txBody>
          <a:bodyPr vert="horz" wrap="square" lIns="94044" tIns="47022" rIns="94044" bIns="47022" numCol="1" anchor="t" anchorCtr="0" compatLnSpc="1">
            <a:prstTxWarp prst="textNoShape">
              <a:avLst/>
            </a:prstTxWarp>
          </a:bodyPr>
          <a:lstStyle>
            <a:lvl1pPr algn="r" defTabSz="939800">
              <a:defRPr sz="1200">
                <a:latin typeface="Calibri" pitchFamily="34" charset="0"/>
              </a:defRPr>
            </a:lvl1pPr>
          </a:lstStyle>
          <a:p>
            <a:pPr>
              <a:defRPr/>
            </a:pPr>
            <a:fld id="{7CCB605A-FEF0-4566-8C30-0842D0758AB6}" type="datetimeFigureOut">
              <a:rPr lang="en-US"/>
              <a:pPr>
                <a:defRPr/>
              </a:pPr>
              <a:t>2/5/2015</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bwMode="auto">
          <a:xfrm>
            <a:off x="709613" y="4452938"/>
            <a:ext cx="5667375" cy="4216400"/>
          </a:xfrm>
          <a:prstGeom prst="rect">
            <a:avLst/>
          </a:prstGeom>
          <a:noFill/>
          <a:ln w="9525">
            <a:noFill/>
            <a:miter lim="800000"/>
            <a:headEnd/>
            <a:tailEnd/>
          </a:ln>
        </p:spPr>
        <p:txBody>
          <a:bodyPr vert="horz" wrap="square" lIns="94044" tIns="47022" rIns="94044" bIns="470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902700"/>
            <a:ext cx="3071813" cy="468313"/>
          </a:xfrm>
          <a:prstGeom prst="rect">
            <a:avLst/>
          </a:prstGeom>
          <a:noFill/>
          <a:ln w="9525">
            <a:noFill/>
            <a:miter lim="800000"/>
            <a:headEnd/>
            <a:tailEnd/>
          </a:ln>
        </p:spPr>
        <p:txBody>
          <a:bodyPr vert="horz" wrap="square" lIns="94044" tIns="47022" rIns="94044" bIns="47022" numCol="1" anchor="b" anchorCtr="0" compatLnSpc="1">
            <a:prstTxWarp prst="textNoShape">
              <a:avLst/>
            </a:prstTxWarp>
          </a:bodyPr>
          <a:lstStyle>
            <a:lvl1pPr defTabSz="939800">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4013200" y="8902700"/>
            <a:ext cx="3071813" cy="468313"/>
          </a:xfrm>
          <a:prstGeom prst="rect">
            <a:avLst/>
          </a:prstGeom>
          <a:noFill/>
          <a:ln w="9525">
            <a:noFill/>
            <a:miter lim="800000"/>
            <a:headEnd/>
            <a:tailEnd/>
          </a:ln>
        </p:spPr>
        <p:txBody>
          <a:bodyPr vert="horz" wrap="square" lIns="94044" tIns="47022" rIns="94044" bIns="47022" numCol="1" anchor="b" anchorCtr="0" compatLnSpc="1">
            <a:prstTxWarp prst="textNoShape">
              <a:avLst/>
            </a:prstTxWarp>
          </a:bodyPr>
          <a:lstStyle>
            <a:lvl1pPr algn="r" defTabSz="939800">
              <a:defRPr sz="1200">
                <a:latin typeface="Calibri" pitchFamily="34" charset="0"/>
              </a:defRPr>
            </a:lvl1pPr>
          </a:lstStyle>
          <a:p>
            <a:pPr>
              <a:defRPr/>
            </a:pPr>
            <a:fld id="{A7C51840-A4B2-48EF-AEF1-2CE2178E6507}" type="slidenum">
              <a:rPr lang="en-US"/>
              <a:pPr>
                <a:defRPr/>
              </a:pPr>
              <a:t>‹#›</a:t>
            </a:fld>
            <a:endParaRPr lang="en-US"/>
          </a:p>
        </p:txBody>
      </p:sp>
    </p:spTree>
    <p:extLst>
      <p:ext uri="{BB962C8B-B14F-4D97-AF65-F5344CB8AC3E}">
        <p14:creationId xmlns:p14="http://schemas.microsoft.com/office/powerpoint/2010/main" val="3797793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ualberta.ca/~iiqm/backissues/3_1/pdf/groenewald.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0243" name="Slide Number Placeholder 3"/>
          <p:cNvSpPr>
            <a:spLocks noGrp="1"/>
          </p:cNvSpPr>
          <p:nvPr>
            <p:ph type="sldNum" sz="quarter" idx="5"/>
          </p:nvPr>
        </p:nvSpPr>
        <p:spPr>
          <a:noFill/>
        </p:spPr>
        <p:txBody>
          <a:bodyPr/>
          <a:lstStyle/>
          <a:p>
            <a:fld id="{FF6FE50C-6F46-4DFC-91A4-97794E5C5A26}" type="slidenum">
              <a:rPr lang="en-US" smtClean="0"/>
              <a:pPr/>
              <a:t>1</a:t>
            </a:fld>
            <a:endParaRPr lang="en-US" smtClean="0"/>
          </a:p>
        </p:txBody>
      </p:sp>
    </p:spTree>
    <p:extLst>
      <p:ext uri="{BB962C8B-B14F-4D97-AF65-F5344CB8AC3E}">
        <p14:creationId xmlns:p14="http://schemas.microsoft.com/office/powerpoint/2010/main" val="4287079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57347" name="Slide Number Placeholder 3"/>
          <p:cNvSpPr txBox="1">
            <a:spLocks noGrp="1"/>
          </p:cNvSpPr>
          <p:nvPr/>
        </p:nvSpPr>
        <p:spPr bwMode="auto">
          <a:xfrm>
            <a:off x="4013200" y="8902700"/>
            <a:ext cx="3071813" cy="468313"/>
          </a:xfrm>
          <a:prstGeom prst="rect">
            <a:avLst/>
          </a:prstGeom>
          <a:noFill/>
          <a:ln w="9525">
            <a:noFill/>
            <a:miter lim="800000"/>
            <a:headEnd/>
            <a:tailEnd/>
          </a:ln>
        </p:spPr>
        <p:txBody>
          <a:bodyPr lIns="94044" tIns="47022" rIns="94044" bIns="47022" anchor="b"/>
          <a:lstStyle/>
          <a:p>
            <a:pPr algn="r" defTabSz="939800"/>
            <a:fld id="{950D81F8-2688-44D2-BD53-02E7C3646D8E}" type="slidenum">
              <a:rPr lang="en-US" sz="1200">
                <a:latin typeface="Calibri" pitchFamily="34" charset="0"/>
              </a:rPr>
              <a:pPr algn="r" defTabSz="939800"/>
              <a:t>10</a:t>
            </a:fld>
            <a:endParaRPr lang="en-US" sz="1200">
              <a:latin typeface="Calibri" pitchFamily="34" charset="0"/>
            </a:endParaRPr>
          </a:p>
        </p:txBody>
      </p:sp>
    </p:spTree>
    <p:extLst>
      <p:ext uri="{BB962C8B-B14F-4D97-AF65-F5344CB8AC3E}">
        <p14:creationId xmlns:p14="http://schemas.microsoft.com/office/powerpoint/2010/main" val="2928952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57347" name="Slide Number Placeholder 3"/>
          <p:cNvSpPr txBox="1">
            <a:spLocks noGrp="1"/>
          </p:cNvSpPr>
          <p:nvPr/>
        </p:nvSpPr>
        <p:spPr bwMode="auto">
          <a:xfrm>
            <a:off x="4013200" y="8902700"/>
            <a:ext cx="3071813" cy="468313"/>
          </a:xfrm>
          <a:prstGeom prst="rect">
            <a:avLst/>
          </a:prstGeom>
          <a:noFill/>
          <a:ln w="9525">
            <a:noFill/>
            <a:miter lim="800000"/>
            <a:headEnd/>
            <a:tailEnd/>
          </a:ln>
        </p:spPr>
        <p:txBody>
          <a:bodyPr lIns="94044" tIns="47022" rIns="94044" bIns="47022" anchor="b"/>
          <a:lstStyle/>
          <a:p>
            <a:pPr algn="r" defTabSz="939800"/>
            <a:fld id="{950D81F8-2688-44D2-BD53-02E7C3646D8E}" type="slidenum">
              <a:rPr lang="en-US" sz="1200">
                <a:latin typeface="Calibri" pitchFamily="34" charset="0"/>
              </a:rPr>
              <a:pPr algn="r" defTabSz="939800"/>
              <a:t>11</a:t>
            </a:fld>
            <a:endParaRPr lang="en-US" sz="1200">
              <a:latin typeface="Calibri" pitchFamily="34" charset="0"/>
            </a:endParaRPr>
          </a:p>
        </p:txBody>
      </p:sp>
    </p:spTree>
    <p:extLst>
      <p:ext uri="{BB962C8B-B14F-4D97-AF65-F5344CB8AC3E}">
        <p14:creationId xmlns:p14="http://schemas.microsoft.com/office/powerpoint/2010/main" val="2017409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a:noFill/>
          <a:ln/>
        </p:spPr>
        <p:txBody>
          <a:bodyPr/>
          <a:lstStyle/>
          <a:p>
            <a:pPr eaLnBrk="1" hangingPunct="1">
              <a:spcBef>
                <a:spcPct val="0"/>
              </a:spcBef>
            </a:pPr>
            <a:r>
              <a:rPr lang="en-US" dirty="0" smtClean="0"/>
              <a:t>Last</a:t>
            </a:r>
            <a:r>
              <a:rPr lang="en-US" baseline="0" dirty="0" smtClean="0"/>
              <a:t> point: ADD – elementary schools, Catholic districts</a:t>
            </a:r>
            <a:endParaRPr lang="en-US" dirty="0" smtClean="0"/>
          </a:p>
        </p:txBody>
      </p:sp>
      <p:sp>
        <p:nvSpPr>
          <p:cNvPr id="57347" name="Slide Number Placeholder 3"/>
          <p:cNvSpPr txBox="1">
            <a:spLocks noGrp="1"/>
          </p:cNvSpPr>
          <p:nvPr/>
        </p:nvSpPr>
        <p:spPr bwMode="auto">
          <a:xfrm>
            <a:off x="4013200" y="8902700"/>
            <a:ext cx="3071813" cy="468313"/>
          </a:xfrm>
          <a:prstGeom prst="rect">
            <a:avLst/>
          </a:prstGeom>
          <a:noFill/>
          <a:ln w="9525">
            <a:noFill/>
            <a:miter lim="800000"/>
            <a:headEnd/>
            <a:tailEnd/>
          </a:ln>
        </p:spPr>
        <p:txBody>
          <a:bodyPr lIns="94044" tIns="47022" rIns="94044" bIns="47022" anchor="b"/>
          <a:lstStyle/>
          <a:p>
            <a:pPr algn="r" defTabSz="939800"/>
            <a:fld id="{950D81F8-2688-44D2-BD53-02E7C3646D8E}" type="slidenum">
              <a:rPr lang="en-US" sz="1200">
                <a:latin typeface="Calibri" pitchFamily="34" charset="0"/>
              </a:rPr>
              <a:pPr algn="r" defTabSz="939800"/>
              <a:t>12</a:t>
            </a:fld>
            <a:endParaRPr lang="en-US" sz="1200">
              <a:latin typeface="Calibri" pitchFamily="34" charset="0"/>
            </a:endParaRPr>
          </a:p>
        </p:txBody>
      </p:sp>
    </p:spTree>
    <p:extLst>
      <p:ext uri="{BB962C8B-B14F-4D97-AF65-F5344CB8AC3E}">
        <p14:creationId xmlns:p14="http://schemas.microsoft.com/office/powerpoint/2010/main" val="643281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61443" name="Slide Number Placeholder 3"/>
          <p:cNvSpPr>
            <a:spLocks noGrp="1"/>
          </p:cNvSpPr>
          <p:nvPr>
            <p:ph type="sldNum" sz="quarter" idx="5"/>
          </p:nvPr>
        </p:nvSpPr>
        <p:spPr>
          <a:noFill/>
        </p:spPr>
        <p:txBody>
          <a:bodyPr/>
          <a:lstStyle/>
          <a:p>
            <a:fld id="{9ACBAB51-CB1B-4C8B-810F-BC41D8110403}" type="slidenum">
              <a:rPr lang="en-US" smtClean="0">
                <a:solidFill>
                  <a:srgbClr val="000000"/>
                </a:solidFill>
              </a:rPr>
              <a:pPr/>
              <a:t>13</a:t>
            </a:fld>
            <a:endParaRPr lang="en-US" smtClean="0">
              <a:solidFill>
                <a:srgbClr val="000000"/>
              </a:solidFill>
            </a:endParaRPr>
          </a:p>
        </p:txBody>
      </p:sp>
    </p:spTree>
    <p:extLst>
      <p:ext uri="{BB962C8B-B14F-4D97-AF65-F5344CB8AC3E}">
        <p14:creationId xmlns:p14="http://schemas.microsoft.com/office/powerpoint/2010/main" val="1860556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63491" name="Slide Number Placeholder 3"/>
          <p:cNvSpPr>
            <a:spLocks noGrp="1"/>
          </p:cNvSpPr>
          <p:nvPr>
            <p:ph type="sldNum" sz="quarter" idx="5"/>
          </p:nvPr>
        </p:nvSpPr>
        <p:spPr>
          <a:noFill/>
        </p:spPr>
        <p:txBody>
          <a:bodyPr/>
          <a:lstStyle/>
          <a:p>
            <a:fld id="{6FB76071-EA5A-4C69-BFEE-7CB98D12E48D}" type="slidenum">
              <a:rPr lang="en-US" smtClean="0">
                <a:solidFill>
                  <a:srgbClr val="000000"/>
                </a:solidFill>
              </a:rPr>
              <a:pPr/>
              <a:t>14</a:t>
            </a:fld>
            <a:endParaRPr lang="en-US" smtClean="0">
              <a:solidFill>
                <a:srgbClr val="000000"/>
              </a:solidFill>
            </a:endParaRPr>
          </a:p>
        </p:txBody>
      </p:sp>
    </p:spTree>
    <p:extLst>
      <p:ext uri="{BB962C8B-B14F-4D97-AF65-F5344CB8AC3E}">
        <p14:creationId xmlns:p14="http://schemas.microsoft.com/office/powerpoint/2010/main" val="1086024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4339" name="Slide Number Placeholder 3"/>
          <p:cNvSpPr txBox="1">
            <a:spLocks noGrp="1"/>
          </p:cNvSpPr>
          <p:nvPr/>
        </p:nvSpPr>
        <p:spPr bwMode="auto">
          <a:xfrm>
            <a:off x="4013200" y="8902700"/>
            <a:ext cx="3071813" cy="468313"/>
          </a:xfrm>
          <a:prstGeom prst="rect">
            <a:avLst/>
          </a:prstGeom>
          <a:noFill/>
          <a:ln w="9525">
            <a:noFill/>
            <a:miter lim="800000"/>
            <a:headEnd/>
            <a:tailEnd/>
          </a:ln>
        </p:spPr>
        <p:txBody>
          <a:bodyPr lIns="94044" tIns="47022" rIns="94044" bIns="47022" anchor="b"/>
          <a:lstStyle/>
          <a:p>
            <a:pPr algn="r" defTabSz="939800"/>
            <a:fld id="{025AFC8D-8BE9-414D-A05D-EC01CD7A9E97}" type="slidenum">
              <a:rPr lang="en-US" sz="1200">
                <a:latin typeface="Calibri" pitchFamily="34" charset="0"/>
              </a:rPr>
              <a:pPr algn="r" defTabSz="939800"/>
              <a:t>2</a:t>
            </a:fld>
            <a:endParaRPr lang="en-US" sz="1200">
              <a:latin typeface="Calibri" pitchFamily="34" charset="0"/>
            </a:endParaRPr>
          </a:p>
        </p:txBody>
      </p:sp>
    </p:spTree>
    <p:extLst>
      <p:ext uri="{BB962C8B-B14F-4D97-AF65-F5344CB8AC3E}">
        <p14:creationId xmlns:p14="http://schemas.microsoft.com/office/powerpoint/2010/main" val="2801546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4339" name="Slide Number Placeholder 3"/>
          <p:cNvSpPr txBox="1">
            <a:spLocks noGrp="1"/>
          </p:cNvSpPr>
          <p:nvPr/>
        </p:nvSpPr>
        <p:spPr bwMode="auto">
          <a:xfrm>
            <a:off x="4013200" y="8902700"/>
            <a:ext cx="3071813" cy="468313"/>
          </a:xfrm>
          <a:prstGeom prst="rect">
            <a:avLst/>
          </a:prstGeom>
          <a:noFill/>
          <a:ln w="9525">
            <a:noFill/>
            <a:miter lim="800000"/>
            <a:headEnd/>
            <a:tailEnd/>
          </a:ln>
        </p:spPr>
        <p:txBody>
          <a:bodyPr lIns="94044" tIns="47022" rIns="94044" bIns="47022" anchor="b"/>
          <a:lstStyle/>
          <a:p>
            <a:pPr algn="r" defTabSz="939800"/>
            <a:fld id="{025AFC8D-8BE9-414D-A05D-EC01CD7A9E97}" type="slidenum">
              <a:rPr lang="en-US" sz="1200">
                <a:latin typeface="Calibri" pitchFamily="34" charset="0"/>
              </a:rPr>
              <a:pPr algn="r" defTabSz="939800"/>
              <a:t>3</a:t>
            </a:fld>
            <a:endParaRPr lang="en-US" sz="1200">
              <a:latin typeface="Calibri" pitchFamily="34" charset="0"/>
            </a:endParaRPr>
          </a:p>
        </p:txBody>
      </p:sp>
    </p:spTree>
    <p:extLst>
      <p:ext uri="{BB962C8B-B14F-4D97-AF65-F5344CB8AC3E}">
        <p14:creationId xmlns:p14="http://schemas.microsoft.com/office/powerpoint/2010/main" val="2813062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a:noFill/>
          <a:ln/>
        </p:spPr>
        <p:txBody>
          <a:bodyPr/>
          <a:lstStyle/>
          <a:p>
            <a:r>
              <a:rPr lang="en-US" dirty="0" smtClean="0"/>
              <a:t>The</a:t>
            </a:r>
            <a:r>
              <a:rPr lang="en-US" baseline="0" dirty="0" smtClean="0"/>
              <a:t> cluttered visual depiction here reflects the chaos schools face in multiple policies quickly released</a:t>
            </a:r>
            <a:endParaRPr lang="en-US" dirty="0" smtClean="0"/>
          </a:p>
          <a:p>
            <a:r>
              <a:rPr lang="en-US" dirty="0" smtClean="0"/>
              <a:t>Upon the election of the Liberal government in 2003, policy began</a:t>
            </a:r>
            <a:r>
              <a:rPr lang="en-US" baseline="0" dirty="0" smtClean="0"/>
              <a:t> to be released on an annual basis. We have termed this phenomenon “policy layers,” because the policies add to (rather than replace) prior policies. The categories here point to the level of prescription (adapted from the categories outlined by Ball, Maguire, Braun &amp; Hoskins, 2011)</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Imperative or disciplinary policies: </a:t>
            </a:r>
            <a:r>
              <a:rPr lang="en-US" sz="1200" b="0" i="0" u="none" strike="noStrike" kern="1200" baseline="0" dirty="0" smtClean="0">
                <a:solidFill>
                  <a:schemeClr val="tx1"/>
                </a:solidFill>
                <a:latin typeface="+mn-lt"/>
                <a:ea typeface="+mn-ea"/>
                <a:cs typeface="+mn-cs"/>
              </a:rPr>
              <a:t>are those that heavily prescribe, leaving the educator as “subject” of policy and relegating compliance with little room for judgment.</a:t>
            </a:r>
            <a:endParaRPr lang="en-US" sz="28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Exhortative policies  - </a:t>
            </a:r>
            <a:r>
              <a:rPr lang="en-US" sz="1200" b="0" i="0" u="none" strike="noStrike" kern="1200" baseline="0" dirty="0" smtClean="0">
                <a:solidFill>
                  <a:schemeClr val="tx1"/>
                </a:solidFill>
                <a:latin typeface="+mn-lt"/>
                <a:ea typeface="+mn-ea"/>
                <a:cs typeface="+mn-cs"/>
              </a:rPr>
              <a:t>can enable an active policy subject, a more ‘authentic’ professional who is required to bring judgment, originality and ‘passion’, as some teachers put it, to bear upon the policy process</a:t>
            </a:r>
            <a:endParaRPr lang="en-US" sz="2800" kern="1200" dirty="0" smtClean="0">
              <a:solidFill>
                <a:schemeClr val="tx1"/>
              </a:solidFill>
              <a:effectLst/>
              <a:latin typeface="+mn-lt"/>
              <a:ea typeface="+mn-ea"/>
              <a:cs typeface="+mn-cs"/>
            </a:endParaRPr>
          </a:p>
        </p:txBody>
      </p:sp>
      <p:sp>
        <p:nvSpPr>
          <p:cNvPr id="16387" name="Slide Number Placeholder 3"/>
          <p:cNvSpPr txBox="1">
            <a:spLocks noGrp="1"/>
          </p:cNvSpPr>
          <p:nvPr/>
        </p:nvSpPr>
        <p:spPr bwMode="auto">
          <a:xfrm>
            <a:off x="4013200" y="8902700"/>
            <a:ext cx="3071813" cy="468313"/>
          </a:xfrm>
          <a:prstGeom prst="rect">
            <a:avLst/>
          </a:prstGeom>
          <a:noFill/>
          <a:ln w="9525">
            <a:noFill/>
            <a:miter lim="800000"/>
            <a:headEnd/>
            <a:tailEnd/>
          </a:ln>
        </p:spPr>
        <p:txBody>
          <a:bodyPr lIns="94044" tIns="47022" rIns="94044" bIns="47022" anchor="b"/>
          <a:lstStyle/>
          <a:p>
            <a:pPr algn="r" defTabSz="939800"/>
            <a:fld id="{E59D9F37-3F09-4DC4-B6B8-F912147E239A}" type="slidenum">
              <a:rPr lang="en-US" sz="1200">
                <a:latin typeface="Calibri" pitchFamily="34" charset="0"/>
              </a:rPr>
              <a:pPr algn="r" defTabSz="939800"/>
              <a:t>4</a:t>
            </a:fld>
            <a:endParaRPr lang="en-US" sz="1200">
              <a:latin typeface="Calibri" pitchFamily="34" charset="0"/>
            </a:endParaRPr>
          </a:p>
        </p:txBody>
      </p:sp>
    </p:spTree>
    <p:extLst>
      <p:ext uri="{BB962C8B-B14F-4D97-AF65-F5344CB8AC3E}">
        <p14:creationId xmlns:p14="http://schemas.microsoft.com/office/powerpoint/2010/main" val="479055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a:noFill/>
          <a:ln/>
        </p:spPr>
        <p:txBody>
          <a:bodyPr/>
          <a:lstStyle/>
          <a:p>
            <a:pPr eaLnBrk="1" hangingPunct="1">
              <a:spcBef>
                <a:spcPct val="0"/>
              </a:spcBef>
            </a:pPr>
            <a:r>
              <a:rPr lang="en-US" dirty="0" smtClean="0"/>
              <a:t>Initial</a:t>
            </a:r>
            <a:r>
              <a:rPr lang="en-US" baseline="0" dirty="0" smtClean="0"/>
              <a:t> study – though this small sample is appropriate for phenomenological research (</a:t>
            </a:r>
            <a:r>
              <a:rPr lang="en-US" baseline="0" dirty="0" err="1" smtClean="0"/>
              <a:t>Cresswell</a:t>
            </a:r>
            <a:r>
              <a:rPr lang="en-US" baseline="0" dirty="0" smtClean="0"/>
              <a:t>, 2013)</a:t>
            </a:r>
          </a:p>
          <a:p>
            <a:pPr eaLnBrk="1" hangingPunct="1">
              <a:spcBef>
                <a:spcPct val="0"/>
              </a:spcBef>
            </a:pPr>
            <a:r>
              <a:rPr lang="en-US" baseline="0" dirty="0" smtClean="0"/>
              <a:t>Interviews conducted until saturation achieved</a:t>
            </a:r>
            <a:endParaRPr lang="en-US" dirty="0" smtClean="0"/>
          </a:p>
        </p:txBody>
      </p:sp>
      <p:sp>
        <p:nvSpPr>
          <p:cNvPr id="14339" name="Slide Number Placeholder 3"/>
          <p:cNvSpPr txBox="1">
            <a:spLocks noGrp="1"/>
          </p:cNvSpPr>
          <p:nvPr/>
        </p:nvSpPr>
        <p:spPr bwMode="auto">
          <a:xfrm>
            <a:off x="4013200" y="8902700"/>
            <a:ext cx="3071813" cy="468313"/>
          </a:xfrm>
          <a:prstGeom prst="rect">
            <a:avLst/>
          </a:prstGeom>
          <a:noFill/>
          <a:ln w="9525">
            <a:noFill/>
            <a:miter lim="800000"/>
            <a:headEnd/>
            <a:tailEnd/>
          </a:ln>
        </p:spPr>
        <p:txBody>
          <a:bodyPr lIns="94044" tIns="47022" rIns="94044" bIns="47022" anchor="b"/>
          <a:lstStyle/>
          <a:p>
            <a:pPr algn="r" defTabSz="939800"/>
            <a:fld id="{025AFC8D-8BE9-414D-A05D-EC01CD7A9E97}" type="slidenum">
              <a:rPr lang="en-US" sz="1200">
                <a:latin typeface="Calibri" pitchFamily="34" charset="0"/>
              </a:rPr>
              <a:pPr algn="r" defTabSz="939800"/>
              <a:t>5</a:t>
            </a:fld>
            <a:endParaRPr lang="en-US" sz="1200">
              <a:latin typeface="Calibri" pitchFamily="34" charset="0"/>
            </a:endParaRPr>
          </a:p>
        </p:txBody>
      </p:sp>
    </p:spTree>
    <p:extLst>
      <p:ext uri="{BB962C8B-B14F-4D97-AF65-F5344CB8AC3E}">
        <p14:creationId xmlns:p14="http://schemas.microsoft.com/office/powerpoint/2010/main" val="478900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a:noFill/>
          <a:ln/>
        </p:spPr>
        <p:txBody>
          <a:bodyPr/>
          <a:lstStyle/>
          <a:p>
            <a:pPr eaLnBrk="1" hangingPunct="1">
              <a:spcBef>
                <a:spcPct val="0"/>
              </a:spcBef>
            </a:pPr>
            <a:r>
              <a:rPr lang="en-US" dirty="0" smtClean="0"/>
              <a:t>Term explication is what</a:t>
            </a:r>
            <a:r>
              <a:rPr lang="en-US" baseline="0" dirty="0" smtClean="0"/>
              <a:t> </a:t>
            </a:r>
            <a:r>
              <a:rPr lang="en-US" baseline="0" dirty="0" err="1" smtClean="0"/>
              <a:t>Groenewold</a:t>
            </a:r>
            <a:r>
              <a:rPr lang="en-US" baseline="0" dirty="0" smtClean="0"/>
              <a:t> suggests instead of analysis in phenomenology</a:t>
            </a:r>
          </a:p>
          <a:p>
            <a:pPr eaLnBrk="1" hangingPunct="1">
              <a:spcBef>
                <a:spcPct val="0"/>
              </a:spcBef>
            </a:pPr>
            <a:endParaRPr lang="en-US" dirty="0" smtClean="0"/>
          </a:p>
          <a:p>
            <a:pPr eaLnBrk="1" hangingPunct="1">
              <a:spcBef>
                <a:spcPct val="0"/>
              </a:spcBef>
            </a:pPr>
            <a:r>
              <a:rPr lang="en-US" dirty="0" smtClean="0"/>
              <a:t>Based on:</a:t>
            </a:r>
          </a:p>
          <a:p>
            <a:r>
              <a:rPr lang="en-US" sz="1200" kern="1200" dirty="0" smtClean="0">
                <a:solidFill>
                  <a:schemeClr val="tx1"/>
                </a:solidFill>
                <a:effectLst/>
                <a:latin typeface="+mn-lt"/>
                <a:ea typeface="+mn-ea"/>
                <a:cs typeface="+mn-cs"/>
              </a:rPr>
              <a:t>Creswell, J. W. (2013).  Qualitative Inquiry &amp; Research Design: Choosing Among Five Approaches.  Los Angeles: SAGE.</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Groenewald</a:t>
            </a:r>
            <a:r>
              <a:rPr lang="en-US" sz="1200" kern="1200" dirty="0" smtClean="0">
                <a:solidFill>
                  <a:schemeClr val="tx1"/>
                </a:solidFill>
                <a:effectLst/>
                <a:latin typeface="+mn-lt"/>
                <a:ea typeface="+mn-ea"/>
                <a:cs typeface="+mn-cs"/>
              </a:rPr>
              <a:t>, T. (2004). </a:t>
            </a:r>
            <a:r>
              <a:rPr lang="en-US" sz="1200" u="sng" kern="1200" dirty="0" smtClean="0">
                <a:solidFill>
                  <a:schemeClr val="tx1"/>
                </a:solidFill>
                <a:effectLst/>
                <a:latin typeface="+mn-lt"/>
                <a:ea typeface="+mn-ea"/>
                <a:cs typeface="+mn-cs"/>
                <a:hlinkClick r:id="rId3"/>
              </a:rPr>
              <a:t>A phenomenological research design illustrated</a:t>
            </a:r>
            <a:r>
              <a:rPr lang="en-US" sz="1200" kern="1200" dirty="0" smtClean="0">
                <a:solidFill>
                  <a:schemeClr val="tx1"/>
                </a:solidFill>
                <a:effectLst/>
                <a:latin typeface="+mn-lt"/>
                <a:ea typeface="+mn-ea"/>
                <a:cs typeface="+mn-cs"/>
              </a:rPr>
              <a:t>. International Journal of Qualitative Methods, 3(1). Article 4. </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Moustakas</a:t>
            </a:r>
            <a:r>
              <a:rPr lang="en-US" sz="1200" kern="1200" dirty="0" smtClean="0">
                <a:solidFill>
                  <a:schemeClr val="tx1"/>
                </a:solidFill>
                <a:effectLst/>
                <a:latin typeface="+mn-lt"/>
                <a:ea typeface="+mn-ea"/>
                <a:cs typeface="+mn-cs"/>
              </a:rPr>
              <a:t>, C. (1994).  Phenomenological research methods. Thousand Oaks, CA: Sage.</a:t>
            </a:r>
            <a:endParaRPr lang="en-US" dirty="0" smtClean="0"/>
          </a:p>
        </p:txBody>
      </p:sp>
      <p:sp>
        <p:nvSpPr>
          <p:cNvPr id="14339" name="Slide Number Placeholder 3"/>
          <p:cNvSpPr txBox="1">
            <a:spLocks noGrp="1"/>
          </p:cNvSpPr>
          <p:nvPr/>
        </p:nvSpPr>
        <p:spPr bwMode="auto">
          <a:xfrm>
            <a:off x="4013200" y="8902700"/>
            <a:ext cx="3071813" cy="468313"/>
          </a:xfrm>
          <a:prstGeom prst="rect">
            <a:avLst/>
          </a:prstGeom>
          <a:noFill/>
          <a:ln w="9525">
            <a:noFill/>
            <a:miter lim="800000"/>
            <a:headEnd/>
            <a:tailEnd/>
          </a:ln>
        </p:spPr>
        <p:txBody>
          <a:bodyPr lIns="94044" tIns="47022" rIns="94044" bIns="47022" anchor="b"/>
          <a:lstStyle/>
          <a:p>
            <a:pPr algn="r" defTabSz="939800"/>
            <a:fld id="{025AFC8D-8BE9-414D-A05D-EC01CD7A9E97}" type="slidenum">
              <a:rPr lang="en-US" sz="1200">
                <a:latin typeface="Calibri" pitchFamily="34" charset="0"/>
              </a:rPr>
              <a:pPr algn="r" defTabSz="939800"/>
              <a:t>6</a:t>
            </a:fld>
            <a:endParaRPr lang="en-US" sz="1200">
              <a:latin typeface="Calibri" pitchFamily="34" charset="0"/>
            </a:endParaRPr>
          </a:p>
        </p:txBody>
      </p:sp>
    </p:spTree>
    <p:extLst>
      <p:ext uri="{BB962C8B-B14F-4D97-AF65-F5344CB8AC3E}">
        <p14:creationId xmlns:p14="http://schemas.microsoft.com/office/powerpoint/2010/main" val="3520061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2771" name="Slide Number Placeholder 3"/>
          <p:cNvSpPr>
            <a:spLocks noGrp="1"/>
          </p:cNvSpPr>
          <p:nvPr>
            <p:ph type="sldNum" sz="quarter" idx="5"/>
          </p:nvPr>
        </p:nvSpPr>
        <p:spPr>
          <a:noFill/>
        </p:spPr>
        <p:txBody>
          <a:bodyPr/>
          <a:lstStyle/>
          <a:p>
            <a:fld id="{4146D690-2770-4412-BE4A-B351D7A1F6A7}" type="slidenum">
              <a:rPr lang="en-US" smtClean="0"/>
              <a:pPr/>
              <a:t>7</a:t>
            </a:fld>
            <a:endParaRPr lang="en-US" smtClean="0"/>
          </a:p>
        </p:txBody>
      </p:sp>
    </p:spTree>
    <p:extLst>
      <p:ext uri="{BB962C8B-B14F-4D97-AF65-F5344CB8AC3E}">
        <p14:creationId xmlns:p14="http://schemas.microsoft.com/office/powerpoint/2010/main" val="3387115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a:noFill/>
          <a:ln/>
        </p:spPr>
        <p:txBody>
          <a:bodyPr/>
          <a:lstStyle/>
          <a:p>
            <a:r>
              <a:rPr lang="en-US" dirty="0" smtClean="0"/>
              <a:t>Themes of experience vis-à-vis policy layers</a:t>
            </a:r>
          </a:p>
          <a:p>
            <a:r>
              <a:rPr lang="en-US" dirty="0" smtClean="0"/>
              <a:t>Note that experience</a:t>
            </a:r>
            <a:r>
              <a:rPr lang="en-US" baseline="0" dirty="0" smtClean="0"/>
              <a:t> suggested a complexity of constructs: </a:t>
            </a:r>
          </a:p>
          <a:p>
            <a:r>
              <a:rPr lang="en-US" baseline="0" dirty="0" smtClean="0"/>
              <a:t>We made sense of these themes within the Webb &amp; </a:t>
            </a:r>
            <a:r>
              <a:rPr lang="en-US" baseline="0" dirty="0" err="1" smtClean="0"/>
              <a:t>Gulson</a:t>
            </a:r>
            <a:r>
              <a:rPr lang="en-US" baseline="0" dirty="0" smtClean="0"/>
              <a:t> framework for understanding the folds of policy enactment.</a:t>
            </a:r>
            <a:endParaRPr lang="en-US" dirty="0" smtClean="0"/>
          </a:p>
        </p:txBody>
      </p:sp>
      <p:sp>
        <p:nvSpPr>
          <p:cNvPr id="24579" name="Slide Number Placeholder 3"/>
          <p:cNvSpPr>
            <a:spLocks noGrp="1"/>
          </p:cNvSpPr>
          <p:nvPr>
            <p:ph type="sldNum" sz="quarter" idx="5"/>
          </p:nvPr>
        </p:nvSpPr>
        <p:spPr>
          <a:noFill/>
        </p:spPr>
        <p:txBody>
          <a:bodyPr/>
          <a:lstStyle/>
          <a:p>
            <a:fld id="{2847E9EE-48BD-4701-9627-154805711D3C}" type="slidenum">
              <a:rPr lang="en-US" smtClean="0">
                <a:solidFill>
                  <a:srgbClr val="000000"/>
                </a:solidFill>
              </a:rPr>
              <a:pPr/>
              <a:t>8</a:t>
            </a:fld>
            <a:endParaRPr lang="en-US" smtClean="0">
              <a:solidFill>
                <a:srgbClr val="000000"/>
              </a:solidFill>
            </a:endParaRPr>
          </a:p>
        </p:txBody>
      </p:sp>
    </p:spTree>
    <p:extLst>
      <p:ext uri="{BB962C8B-B14F-4D97-AF65-F5344CB8AC3E}">
        <p14:creationId xmlns:p14="http://schemas.microsoft.com/office/powerpoint/2010/main" val="3503317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57347" name="Slide Number Placeholder 3"/>
          <p:cNvSpPr txBox="1">
            <a:spLocks noGrp="1"/>
          </p:cNvSpPr>
          <p:nvPr/>
        </p:nvSpPr>
        <p:spPr bwMode="auto">
          <a:xfrm>
            <a:off x="4013200" y="8902700"/>
            <a:ext cx="3071813" cy="468313"/>
          </a:xfrm>
          <a:prstGeom prst="rect">
            <a:avLst/>
          </a:prstGeom>
          <a:noFill/>
          <a:ln w="9525">
            <a:noFill/>
            <a:miter lim="800000"/>
            <a:headEnd/>
            <a:tailEnd/>
          </a:ln>
        </p:spPr>
        <p:txBody>
          <a:bodyPr lIns="94044" tIns="47022" rIns="94044" bIns="47022" anchor="b"/>
          <a:lstStyle/>
          <a:p>
            <a:pPr algn="r" defTabSz="939800"/>
            <a:fld id="{950D81F8-2688-44D2-BD53-02E7C3646D8E}" type="slidenum">
              <a:rPr lang="en-US" sz="1200">
                <a:latin typeface="Calibri" pitchFamily="34" charset="0"/>
              </a:rPr>
              <a:pPr algn="r" defTabSz="939800"/>
              <a:t>9</a:t>
            </a:fld>
            <a:endParaRPr lang="en-US" sz="1200">
              <a:latin typeface="Calibri" pitchFamily="34" charset="0"/>
            </a:endParaRPr>
          </a:p>
        </p:txBody>
      </p:sp>
    </p:spTree>
    <p:extLst>
      <p:ext uri="{BB962C8B-B14F-4D97-AF65-F5344CB8AC3E}">
        <p14:creationId xmlns:p14="http://schemas.microsoft.com/office/powerpoint/2010/main" val="13648941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srcRect/>
          <a:stretch>
            <a:fillRect/>
          </a:stretch>
        </p:blipFill>
        <p:spPr bwMode="auto">
          <a:xfrm>
            <a:off x="20638" y="20638"/>
            <a:ext cx="3498850" cy="2825750"/>
          </a:xfrm>
          <a:prstGeom prst="rect">
            <a:avLst/>
          </a:prstGeom>
          <a:noFill/>
          <a:ln w="9525">
            <a:noFill/>
            <a:miter lim="800000"/>
            <a:headEnd/>
            <a:tailEnd/>
          </a:ln>
        </p:spPr>
      </p:pic>
      <p:pic>
        <p:nvPicPr>
          <p:cNvPr id="5" name="Picture 7"/>
          <p:cNvPicPr>
            <a:picLocks noChangeAspect="1"/>
          </p:cNvPicPr>
          <p:nvPr userDrawn="1"/>
        </p:nvPicPr>
        <p:blipFill>
          <a:blip r:embed="rId3"/>
          <a:srcRect/>
          <a:stretch>
            <a:fillRect/>
          </a:stretch>
        </p:blipFill>
        <p:spPr bwMode="auto">
          <a:xfrm>
            <a:off x="3503613" y="20638"/>
            <a:ext cx="5624512" cy="2825750"/>
          </a:xfrm>
          <a:prstGeom prst="rect">
            <a:avLst/>
          </a:prstGeom>
          <a:noFill/>
          <a:ln w="9525">
            <a:noFill/>
            <a:miter lim="800000"/>
            <a:headEnd/>
            <a:tailEnd/>
          </a:ln>
        </p:spPr>
      </p:pic>
      <p:pic>
        <p:nvPicPr>
          <p:cNvPr id="6" name="Picture 8"/>
          <p:cNvPicPr>
            <a:picLocks noChangeAspect="1"/>
          </p:cNvPicPr>
          <p:nvPr userDrawn="1"/>
        </p:nvPicPr>
        <p:blipFill>
          <a:blip r:embed="rId4"/>
          <a:srcRect/>
          <a:stretch>
            <a:fillRect/>
          </a:stretch>
        </p:blipFill>
        <p:spPr bwMode="auto">
          <a:xfrm>
            <a:off x="20638" y="2817813"/>
            <a:ext cx="7669212" cy="2297112"/>
          </a:xfrm>
          <a:prstGeom prst="rect">
            <a:avLst/>
          </a:prstGeom>
          <a:noFill/>
          <a:ln w="9525">
            <a:noFill/>
            <a:miter lim="800000"/>
            <a:headEnd/>
            <a:tailEnd/>
          </a:ln>
        </p:spPr>
      </p:pic>
      <p:pic>
        <p:nvPicPr>
          <p:cNvPr id="7" name="Picture 9"/>
          <p:cNvPicPr>
            <a:picLocks noChangeAspect="1"/>
          </p:cNvPicPr>
          <p:nvPr userDrawn="1"/>
        </p:nvPicPr>
        <p:blipFill>
          <a:blip r:embed="rId5"/>
          <a:srcRect/>
          <a:stretch>
            <a:fillRect/>
          </a:stretch>
        </p:blipFill>
        <p:spPr bwMode="auto">
          <a:xfrm>
            <a:off x="7662863" y="2819400"/>
            <a:ext cx="1460500" cy="2293938"/>
          </a:xfrm>
          <a:prstGeom prst="rect">
            <a:avLst/>
          </a:prstGeom>
          <a:noFill/>
          <a:ln w="9525">
            <a:noFill/>
            <a:miter lim="800000"/>
            <a:headEnd/>
            <a:tailEnd/>
          </a:ln>
        </p:spPr>
      </p:pic>
      <p:pic>
        <p:nvPicPr>
          <p:cNvPr id="8" name="Picture 10"/>
          <p:cNvPicPr>
            <a:picLocks/>
          </p:cNvPicPr>
          <p:nvPr userDrawn="1"/>
        </p:nvPicPr>
        <p:blipFill>
          <a:blip r:embed="rId6"/>
          <a:srcRect/>
          <a:stretch>
            <a:fillRect/>
          </a:stretch>
        </p:blipFill>
        <p:spPr bwMode="auto">
          <a:xfrm>
            <a:off x="20638" y="5089525"/>
            <a:ext cx="9097962" cy="1738313"/>
          </a:xfrm>
          <a:prstGeom prst="rect">
            <a:avLst/>
          </a:prstGeom>
          <a:noFill/>
          <a:ln w="9525">
            <a:noFill/>
            <a:miter lim="800000"/>
            <a:headEnd/>
            <a:tailEnd/>
          </a:ln>
        </p:spPr>
      </p:pic>
      <p:sp>
        <p:nvSpPr>
          <p:cNvPr id="9" name="Rectangle 13"/>
          <p:cNvSpPr/>
          <p:nvPr userDrawn="1"/>
        </p:nvSpPr>
        <p:spPr>
          <a:xfrm>
            <a:off x="8755063" y="2470150"/>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47F28"/>
              </a:solidFill>
            </a:endParaRPr>
          </a:p>
        </p:txBody>
      </p:sp>
      <p:sp>
        <p:nvSpPr>
          <p:cNvPr id="15" name="Text Placeholder 15"/>
          <p:cNvSpPr>
            <a:spLocks noGrp="1"/>
          </p:cNvSpPr>
          <p:nvPr>
            <p:ph type="body" sz="quarter" idx="14"/>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text styles</a:t>
            </a:r>
          </a:p>
        </p:txBody>
      </p:sp>
      <p:sp>
        <p:nvSpPr>
          <p:cNvPr id="2" name="Title 1"/>
          <p:cNvSpPr>
            <a:spLocks noGrp="1"/>
          </p:cNvSpPr>
          <p:nvPr>
            <p:ph type="title"/>
          </p:nvPr>
        </p:nvSpPr>
        <p:spPr>
          <a:xfrm>
            <a:off x="106344" y="4114800"/>
            <a:ext cx="7315200" cy="914400"/>
          </a:xfrm>
        </p:spPr>
        <p:txBody>
          <a:bodyPr anchor="b">
            <a:normAutofit/>
          </a:bodyPr>
          <a:lstStyle>
            <a:lvl1pPr marL="0" indent="0">
              <a:defRPr lang="en-US" sz="3600" b="1" kern="1200" baseline="0">
                <a:solidFill>
                  <a:schemeClr val="bg1"/>
                </a:solidFill>
                <a:latin typeface="Arial" pitchFamily="34" charset="0"/>
                <a:ea typeface="+mn-ea"/>
                <a:cs typeface="Arial" pitchFamily="34" charset="0"/>
              </a:defRPr>
            </a:lvl1pPr>
          </a:lstStyle>
          <a:p>
            <a:pPr lvl="0"/>
            <a:r>
              <a:rPr lang="en-US" smtClean="0"/>
              <a:t>Click to edit Master title style</a:t>
            </a:r>
            <a:endParaRPr lang="en-US" dirty="0"/>
          </a:p>
        </p:txBody>
      </p:sp>
      <p:sp>
        <p:nvSpPr>
          <p:cNvPr id="10" name="Date Placeholder 3"/>
          <p:cNvSpPr>
            <a:spLocks noGrp="1"/>
          </p:cNvSpPr>
          <p:nvPr>
            <p:ph type="dt" sz="half" idx="15"/>
          </p:nvPr>
        </p:nvSpPr>
        <p:spPr/>
        <p:txBody>
          <a:bodyPr/>
          <a:lstStyle>
            <a:lvl1pPr>
              <a:defRPr>
                <a:solidFill>
                  <a:schemeClr val="bg1"/>
                </a:solidFill>
              </a:defRPr>
            </a:lvl1pPr>
          </a:lstStyle>
          <a:p>
            <a:pPr>
              <a:defRPr/>
            </a:pPr>
            <a:fld id="{337EF78E-E9CA-41EA-9338-C8B41D0F630E}" type="datetime1">
              <a:rPr lang="en-US"/>
              <a:pPr>
                <a:defRPr/>
              </a:pPr>
              <a:t>2/5/2015</a:t>
            </a:fld>
            <a:endParaRPr lang="en-US" dirty="0"/>
          </a:p>
        </p:txBody>
      </p:sp>
      <p:sp>
        <p:nvSpPr>
          <p:cNvPr id="11" name="Footer Placeholder 4"/>
          <p:cNvSpPr>
            <a:spLocks noGrp="1"/>
          </p:cNvSpPr>
          <p:nvPr>
            <p:ph type="ftr" sz="quarter" idx="16"/>
          </p:nvPr>
        </p:nvSpPr>
        <p:spPr/>
        <p:txBody>
          <a:bodyPr/>
          <a:lstStyle>
            <a:lvl1pPr>
              <a:defRPr>
                <a:solidFill>
                  <a:schemeClr val="bg1"/>
                </a:solidFill>
              </a:defRPr>
            </a:lvl1pPr>
          </a:lstStyle>
          <a:p>
            <a:pPr>
              <a:defRPr/>
            </a:pPr>
            <a:endParaRPr lang="en-US"/>
          </a:p>
        </p:txBody>
      </p:sp>
      <p:sp>
        <p:nvSpPr>
          <p:cNvPr id="12" name="Slide Number Placeholder 5"/>
          <p:cNvSpPr>
            <a:spLocks noGrp="1"/>
          </p:cNvSpPr>
          <p:nvPr>
            <p:ph type="sldNum" sz="quarter" idx="17"/>
          </p:nvPr>
        </p:nvSpPr>
        <p:spPr>
          <a:xfrm>
            <a:off x="6553200" y="6356350"/>
            <a:ext cx="2133600" cy="365125"/>
          </a:xfrm>
        </p:spPr>
        <p:txBody>
          <a:bodyPr/>
          <a:lstStyle>
            <a:lvl1pPr>
              <a:defRPr>
                <a:solidFill>
                  <a:schemeClr val="bg1"/>
                </a:solidFill>
              </a:defRPr>
            </a:lvl1pPr>
          </a:lstStyle>
          <a:p>
            <a:pPr>
              <a:defRPr/>
            </a:pPr>
            <a:fld id="{53B61EB7-80D9-4608-8BD5-28F7EFF54A77}"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anim calcmode="lin" valueType="num">
                                      <p:cBhvr>
                                        <p:cTn id="16" dur="500" fill="hold"/>
                                        <p:tgtEl>
                                          <p:spTgt spid="8"/>
                                        </p:tgtEl>
                                        <p:attrNameLst>
                                          <p:attrName>ppt_x</p:attrName>
                                        </p:attrNameLst>
                                      </p:cBhvr>
                                      <p:tavLst>
                                        <p:tav tm="0">
                                          <p:val>
                                            <p:strVal val="#ppt_x"/>
                                          </p:val>
                                        </p:tav>
                                        <p:tav tm="100000">
                                          <p:val>
                                            <p:strVal val="#ppt_x"/>
                                          </p:val>
                                        </p:tav>
                                      </p:tavLst>
                                    </p:anim>
                                    <p:anim calcmode="lin" valueType="num">
                                      <p:cBhvr>
                                        <p:cTn id="17" dur="500" fill="hold"/>
                                        <p:tgtEl>
                                          <p:spTgt spid="8"/>
                                        </p:tgtEl>
                                        <p:attrNameLst>
                                          <p:attrName>ppt_y</p:attrName>
                                        </p:attrNameLst>
                                      </p:cBhvr>
                                      <p:tavLst>
                                        <p:tav tm="0">
                                          <p:val>
                                            <p:strVal val="#ppt_y+.1"/>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0-#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par>
                                <p:cTn id="26" presetID="10" presetClass="entr" presetSubtype="0" fill="hold" grpId="0" nodeType="withEffect">
                                  <p:stCondLst>
                                    <p:cond delay="5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5" name="Rectangle 7"/>
          <p:cNvSpPr/>
          <p:nvPr userDrawn="1"/>
        </p:nvSpPr>
        <p:spPr>
          <a:xfrm>
            <a:off x="8686800" y="5265738"/>
            <a:ext cx="457200" cy="96837"/>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6600"/>
                </a:solidFill>
              </a:rPr>
              <a:t>           </a:t>
            </a:r>
          </a:p>
        </p:txBody>
      </p:sp>
      <p:sp>
        <p:nvSpPr>
          <p:cNvPr id="6"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2" name="Title 1"/>
          <p:cNvSpPr>
            <a:spLocks noGrp="1"/>
          </p:cNvSpPr>
          <p:nvPr>
            <p:ph type="title"/>
          </p:nvPr>
        </p:nvSpPr>
        <p:spPr>
          <a:xfrm>
            <a:off x="2971800" y="1992354"/>
            <a:ext cx="5867400" cy="1970046"/>
          </a:xfrm>
        </p:spPr>
        <p:txBody>
          <a:bodyP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10"/>
          </p:nvPr>
        </p:nvSpPr>
        <p:spPr/>
        <p:txBody>
          <a:bodyPr/>
          <a:lstStyle>
            <a:lvl1pPr>
              <a:defRPr>
                <a:solidFill>
                  <a:srgbClr val="474747"/>
                </a:solidFill>
              </a:defRPr>
            </a:lvl1pPr>
          </a:lstStyle>
          <a:p>
            <a:pPr>
              <a:defRPr/>
            </a:pPr>
            <a:endParaRPr lang="en-US"/>
          </a:p>
        </p:txBody>
      </p:sp>
      <p:sp>
        <p:nvSpPr>
          <p:cNvPr id="8" name="Slide Number Placeholder 5"/>
          <p:cNvSpPr>
            <a:spLocks noGrp="1"/>
          </p:cNvSpPr>
          <p:nvPr>
            <p:ph type="sldNum" sz="quarter" idx="11"/>
          </p:nvPr>
        </p:nvSpPr>
        <p:spPr>
          <a:xfrm>
            <a:off x="7010400" y="5791200"/>
            <a:ext cx="2133600" cy="365125"/>
          </a:xfrm>
        </p:spPr>
        <p:txBody>
          <a:bodyPr/>
          <a:lstStyle>
            <a:lvl1pPr>
              <a:defRPr>
                <a:solidFill>
                  <a:schemeClr val="tx1">
                    <a:lumMod val="85000"/>
                    <a:lumOff val="15000"/>
                  </a:schemeClr>
                </a:solidFill>
              </a:defRPr>
            </a:lvl1pPr>
          </a:lstStyle>
          <a:p>
            <a:pPr>
              <a:defRPr/>
            </a:pPr>
            <a:fld id="{7C048C1A-3A57-436C-85D3-CAFDB7D778F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7"/>
          <p:cNvSpPr/>
          <p:nvPr userDrawn="1"/>
        </p:nvSpPr>
        <p:spPr>
          <a:xfrm>
            <a:off x="1792288" y="4800600"/>
            <a:ext cx="5500687"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solidFill>
                  <a:schemeClr val="bg1"/>
                </a:solidFill>
              </a:defRPr>
            </a:lvl1pPr>
          </a:lstStyle>
          <a:p>
            <a:pPr>
              <a:defRPr/>
            </a:pPr>
            <a:fld id="{89417B2E-F8BD-4C0C-A708-BB0812CCA598}" type="datetime1">
              <a:rPr lang="en-US"/>
              <a:pPr>
                <a:defRPr/>
              </a:pPr>
              <a:t>2/5/2015</a:t>
            </a:fld>
            <a:endParaRPr lang="en-US" dirty="0"/>
          </a:p>
        </p:txBody>
      </p:sp>
      <p:sp>
        <p:nvSpPr>
          <p:cNvPr id="7" name="Footer Placeholder 5"/>
          <p:cNvSpPr>
            <a:spLocks noGrp="1"/>
          </p:cNvSpPr>
          <p:nvPr>
            <p:ph type="ftr" sz="quarter" idx="11"/>
          </p:nvPr>
        </p:nvSpPr>
        <p:spPr/>
        <p:txBody>
          <a:bodyPr/>
          <a:lstStyle>
            <a:lvl1pPr>
              <a:defRPr>
                <a:solidFill>
                  <a:schemeClr val="bg1"/>
                </a:solidFill>
              </a:defRPr>
            </a:lvl1pPr>
          </a:lstStyle>
          <a:p>
            <a:pPr>
              <a:defRPr/>
            </a:pPr>
            <a:endParaRPr lang="en-US"/>
          </a:p>
        </p:txBody>
      </p:sp>
      <p:sp>
        <p:nvSpPr>
          <p:cNvPr id="8" name="Slide Number Placeholder 6"/>
          <p:cNvSpPr>
            <a:spLocks noGrp="1"/>
          </p:cNvSpPr>
          <p:nvPr>
            <p:ph type="sldNum" sz="quarter" idx="12"/>
          </p:nvPr>
        </p:nvSpPr>
        <p:spPr>
          <a:xfrm>
            <a:off x="6553200" y="6356350"/>
            <a:ext cx="2133600" cy="365125"/>
          </a:xfrm>
        </p:spPr>
        <p:txBody>
          <a:bodyPr/>
          <a:lstStyle>
            <a:lvl1pPr>
              <a:defRPr>
                <a:solidFill>
                  <a:schemeClr val="bg1"/>
                </a:solidFill>
              </a:defRPr>
            </a:lvl1pPr>
          </a:lstStyle>
          <a:p>
            <a:pPr>
              <a:defRPr/>
            </a:pPr>
            <a:fld id="{6A69ABE8-14C5-418B-BCE9-8832F407832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pPr>
              <a:defRPr/>
            </a:pPr>
            <a:fld id="{E4D31E05-7664-4DBB-B05A-B938BA387ACF}" type="datetime1">
              <a:rPr lang="en-US"/>
              <a:pPr>
                <a:defRPr/>
              </a:pPr>
              <a:t>2/5/2015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p:spPr>
        <p:txBody>
          <a:bodyPr/>
          <a:lstStyle>
            <a:lvl1pPr>
              <a:defRPr>
                <a:solidFill>
                  <a:schemeClr val="tx1">
                    <a:lumMod val="85000"/>
                    <a:lumOff val="15000"/>
                  </a:schemeClr>
                </a:solidFill>
              </a:defRPr>
            </a:lvl1pPr>
          </a:lstStyle>
          <a:p>
            <a:pPr>
              <a:defRPr/>
            </a:pPr>
            <a:fld id="{AC3E406F-E608-4509-A690-EE48EAF5A03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pic>
        <p:nvPicPr>
          <p:cNvPr id="2" name="Picture 4"/>
          <p:cNvPicPr>
            <a:picLocks noChangeAspect="1"/>
          </p:cNvPicPr>
          <p:nvPr userDrawn="1"/>
        </p:nvPicPr>
        <p:blipFill>
          <a:blip r:embed="rId2"/>
          <a:srcRect l="2599" r="5875" b="5263"/>
          <a:stretch>
            <a:fillRect/>
          </a:stretch>
        </p:blipFill>
        <p:spPr bwMode="auto">
          <a:xfrm>
            <a:off x="3175" y="5867400"/>
            <a:ext cx="9144000" cy="10541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41926342-899B-4E26-90A7-57AE7BB78E98}" type="datetime1">
              <a:rPr lang="en-US"/>
              <a:pPr>
                <a:defRPr/>
              </a:pPr>
              <a:t>2/5/2015</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a:xfrm>
            <a:off x="7010400" y="5715000"/>
            <a:ext cx="2133600" cy="365125"/>
          </a:xfrm>
        </p:spPr>
        <p:txBody>
          <a:bodyPr/>
          <a:lstStyle>
            <a:lvl1pPr>
              <a:defRPr/>
            </a:lvl1pPr>
          </a:lstStyle>
          <a:p>
            <a:pPr>
              <a:defRPr/>
            </a:pPr>
            <a:fld id="{405F55D6-B53F-4217-9872-95250F60F1C1}"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p:cNvPicPr>
            <a:picLocks noChangeAspect="1"/>
          </p:cNvPicPr>
          <p:nvPr/>
        </p:nvPicPr>
        <p:blipFill>
          <a:blip r:embed="rId7"/>
          <a:srcRect l="2599" r="5875" b="5263"/>
          <a:stretch>
            <a:fillRect/>
          </a:stretch>
        </p:blipFill>
        <p:spPr bwMode="auto">
          <a:xfrm>
            <a:off x="3175" y="5867400"/>
            <a:ext cx="9144000" cy="10541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02B8784-6976-430F-AA02-193D3F7FEF40}" type="datetime1">
              <a:rPr lang="en-US"/>
              <a:pPr>
                <a:defRPr/>
              </a:pPr>
              <a:t>2/5/2015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D8D8D"/>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7010400" y="586740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7AEE5A0-53B1-4CE7-86DE-F636D95DBAF3}" type="slidenum">
              <a:rPr lang="en-US"/>
              <a:pPr>
                <a:defRPr/>
              </a:pPr>
              <a:t>‹#›</a:t>
            </a:fld>
            <a:endParaRPr lang="en-US" dirty="0"/>
          </a:p>
        </p:txBody>
      </p:sp>
      <p:sp>
        <p:nvSpPr>
          <p:cNvPr id="103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14.xml"/><Relationship Id="rId7" Type="http://schemas.openxmlformats.org/officeDocument/2006/relationships/image" Target="../media/image5.jpeg"/><Relationship Id="rId2" Type="http://schemas.openxmlformats.org/officeDocument/2006/relationships/slideLayout" Target="../slideLayouts/slideLayout5.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10.jpg"/><Relationship Id="rId13" Type="http://schemas.openxmlformats.org/officeDocument/2006/relationships/diagramQuickStyle" Target="../diagrams/quickStyle2.xml"/><Relationship Id="rId18" Type="http://schemas.openxmlformats.org/officeDocument/2006/relationships/image" Target="../media/image15.jpg"/><Relationship Id="rId26" Type="http://schemas.openxmlformats.org/officeDocument/2006/relationships/image" Target="../media/image23.jpg"/><Relationship Id="rId3" Type="http://schemas.openxmlformats.org/officeDocument/2006/relationships/diagramData" Target="../diagrams/data1.xml"/><Relationship Id="rId21" Type="http://schemas.openxmlformats.org/officeDocument/2006/relationships/image" Target="../media/image18.jpg"/><Relationship Id="rId7" Type="http://schemas.microsoft.com/office/2007/relationships/diagramDrawing" Target="../diagrams/drawing1.xml"/><Relationship Id="rId12" Type="http://schemas.openxmlformats.org/officeDocument/2006/relationships/diagramLayout" Target="../diagrams/layout2.xml"/><Relationship Id="rId17" Type="http://schemas.openxmlformats.org/officeDocument/2006/relationships/image" Target="../media/image14.png"/><Relationship Id="rId25" Type="http://schemas.openxmlformats.org/officeDocument/2006/relationships/image" Target="../media/image22.jpg"/><Relationship Id="rId2" Type="http://schemas.openxmlformats.org/officeDocument/2006/relationships/notesSlide" Target="../notesSlides/notesSlide4.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Data" Target="../diagrams/data2.xml"/><Relationship Id="rId24" Type="http://schemas.openxmlformats.org/officeDocument/2006/relationships/image" Target="../media/image21.jpg"/><Relationship Id="rId5" Type="http://schemas.openxmlformats.org/officeDocument/2006/relationships/diagramQuickStyle" Target="../diagrams/quickStyle1.xml"/><Relationship Id="rId15" Type="http://schemas.microsoft.com/office/2007/relationships/diagramDrawing" Target="../diagrams/drawing2.xml"/><Relationship Id="rId23" Type="http://schemas.openxmlformats.org/officeDocument/2006/relationships/image" Target="../media/image20.jpg"/><Relationship Id="rId28" Type="http://schemas.openxmlformats.org/officeDocument/2006/relationships/image" Target="../media/image25.jpg"/><Relationship Id="rId10" Type="http://schemas.openxmlformats.org/officeDocument/2006/relationships/image" Target="../media/image12.jpg"/><Relationship Id="rId19" Type="http://schemas.openxmlformats.org/officeDocument/2006/relationships/image" Target="../media/image16.jpg"/><Relationship Id="rId4" Type="http://schemas.openxmlformats.org/officeDocument/2006/relationships/diagramLayout" Target="../diagrams/layout1.xml"/><Relationship Id="rId9" Type="http://schemas.openxmlformats.org/officeDocument/2006/relationships/image" Target="../media/image11.jpg"/><Relationship Id="rId14" Type="http://schemas.openxmlformats.org/officeDocument/2006/relationships/diagramColors" Target="../diagrams/colors2.xml"/><Relationship Id="rId22" Type="http://schemas.openxmlformats.org/officeDocument/2006/relationships/image" Target="../media/image19.jpg"/><Relationship Id="rId27" Type="http://schemas.openxmlformats.org/officeDocument/2006/relationships/image" Target="../media/image2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image" Target="../media/image26.jpeg"/><Relationship Id="rId7" Type="http://schemas.openxmlformats.org/officeDocument/2006/relationships/image" Target="../media/image30.jp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29.jpg"/><Relationship Id="rId5" Type="http://schemas.openxmlformats.org/officeDocument/2006/relationships/image" Target="../media/image28.jpeg"/><Relationship Id="rId4" Type="http://schemas.openxmlformats.org/officeDocument/2006/relationships/image" Target="../media/image2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7"/>
          </p:nvPr>
        </p:nvSpPr>
        <p:spPr/>
        <p:txBody>
          <a:bodyPr/>
          <a:lstStyle/>
          <a:p>
            <a:pPr>
              <a:defRPr/>
            </a:pPr>
            <a:fld id="{E785AE8C-E1F4-4F6C-8819-0E791674F840}" type="slidenum">
              <a:rPr lang="en-US"/>
              <a:pPr>
                <a:defRPr/>
              </a:pPr>
              <a:t>1</a:t>
            </a:fld>
            <a:endParaRPr lang="en-US" dirty="0"/>
          </a:p>
        </p:txBody>
      </p:sp>
      <p:sp>
        <p:nvSpPr>
          <p:cNvPr id="9218" name="Text Placeholder 2"/>
          <p:cNvSpPr>
            <a:spLocks noGrp="1"/>
          </p:cNvSpPr>
          <p:nvPr>
            <p:ph type="body" sz="quarter" idx="14"/>
          </p:nvPr>
        </p:nvSpPr>
        <p:spPr>
          <a:xfrm>
            <a:off x="3733800" y="1316038"/>
            <a:ext cx="4953000" cy="1416050"/>
          </a:xfrm>
        </p:spPr>
        <p:txBody>
          <a:bodyPr/>
          <a:lstStyle/>
          <a:p>
            <a:pPr eaLnBrk="1" hangingPunct="1"/>
            <a:r>
              <a:rPr dirty="0" smtClean="0">
                <a:solidFill>
                  <a:srgbClr val="5C5C5C"/>
                </a:solidFill>
              </a:rPr>
              <a:t>ICET 2014 "Best Single Authored Paper"</a:t>
            </a:r>
            <a:endParaRPr dirty="0">
              <a:solidFill>
                <a:srgbClr val="5C5C5C"/>
              </a:solidFill>
            </a:endParaRPr>
          </a:p>
        </p:txBody>
      </p:sp>
      <p:sp>
        <p:nvSpPr>
          <p:cNvPr id="5" name="Title 4"/>
          <p:cNvSpPr>
            <a:spLocks noGrp="1"/>
          </p:cNvSpPr>
          <p:nvPr>
            <p:ph type="title"/>
          </p:nvPr>
        </p:nvSpPr>
        <p:spPr>
          <a:xfrm>
            <a:off x="152400" y="2667000"/>
            <a:ext cx="7543800" cy="1828800"/>
          </a:xfrm>
        </p:spPr>
        <p:txBody>
          <a:bodyPr/>
          <a:lstStyle/>
          <a:p>
            <a:pPr algn="l"/>
            <a:r>
              <a:rPr sz="1600" b="0" dirty="0" smtClean="0">
                <a:solidFill>
                  <a:srgbClr val="262626"/>
                </a:solidFill>
                <a:latin typeface="Arial" charset="0"/>
                <a:cs typeface="Arial" charset="0"/>
              </a:rPr>
              <a:t/>
            </a:r>
            <a:br>
              <a:rPr sz="1600" b="0" dirty="0" smtClean="0">
                <a:solidFill>
                  <a:srgbClr val="262626"/>
                </a:solidFill>
                <a:latin typeface="Arial" charset="0"/>
                <a:cs typeface="Arial" charset="0"/>
              </a:rPr>
            </a:br>
            <a:r>
              <a:rPr lang="en-US" sz="3200" dirty="0"/>
              <a:t>A Poetic Response to Policy Layering, Intensification, and the </a:t>
            </a:r>
            <a:r>
              <a:rPr lang="en-US" sz="3200" dirty="0" smtClean="0"/>
              <a:t/>
            </a:r>
            <a:br>
              <a:rPr lang="en-US" sz="3200" dirty="0" smtClean="0"/>
            </a:br>
            <a:r>
              <a:rPr lang="en-US" sz="3200" dirty="0" smtClean="0"/>
              <a:t>De-Skilling </a:t>
            </a:r>
            <a:r>
              <a:rPr lang="en-US" sz="3200" dirty="0"/>
              <a:t>of Teachers</a:t>
            </a:r>
          </a:p>
        </p:txBody>
      </p:sp>
      <p:sp>
        <p:nvSpPr>
          <p:cNvPr id="9220" name="Text Placeholder 2"/>
          <p:cNvSpPr>
            <a:spLocks/>
          </p:cNvSpPr>
          <p:nvPr/>
        </p:nvSpPr>
        <p:spPr bwMode="auto">
          <a:xfrm>
            <a:off x="152400" y="4495800"/>
            <a:ext cx="7543800" cy="501650"/>
          </a:xfrm>
          <a:prstGeom prst="rect">
            <a:avLst/>
          </a:prstGeom>
          <a:noFill/>
          <a:ln w="9525">
            <a:noFill/>
            <a:miter lim="800000"/>
            <a:headEnd/>
            <a:tailEnd/>
          </a:ln>
        </p:spPr>
        <p:txBody>
          <a:bodyPr anchor="b"/>
          <a:lstStyle/>
          <a:p>
            <a:pPr marL="342900" indent="-342900" algn="r">
              <a:lnSpc>
                <a:spcPct val="60000"/>
              </a:lnSpc>
              <a:spcBef>
                <a:spcPct val="20000"/>
              </a:spcBef>
              <a:buFont typeface="Arial" charset="0"/>
              <a:buNone/>
            </a:pPr>
            <a:r>
              <a:rPr lang="en-US" sz="2200" dirty="0">
                <a:solidFill>
                  <a:schemeClr val="accent2"/>
                </a:solidFill>
                <a:latin typeface="Calibri" pitchFamily="34" charset="0"/>
              </a:rPr>
              <a:t>LAURA </a:t>
            </a:r>
            <a:r>
              <a:rPr lang="en-US" sz="2200" dirty="0" smtClean="0">
                <a:solidFill>
                  <a:schemeClr val="accent2"/>
                </a:solidFill>
                <a:latin typeface="Calibri" pitchFamily="34" charset="0"/>
              </a:rPr>
              <a:t>E. PINTO, UOIT</a:t>
            </a:r>
          </a:p>
        </p:txBody>
      </p:sp>
      <p:sp>
        <p:nvSpPr>
          <p:cNvPr id="7" name="Text Placeholder 2"/>
          <p:cNvSpPr txBox="1">
            <a:spLocks/>
          </p:cNvSpPr>
          <p:nvPr/>
        </p:nvSpPr>
        <p:spPr bwMode="auto">
          <a:xfrm>
            <a:off x="-76200" y="5105400"/>
            <a:ext cx="92202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lvl1pPr marL="342900" indent="-342900" algn="r" rtl="0" eaLnBrk="0" fontAlgn="base" hangingPunct="0">
              <a:spcBef>
                <a:spcPct val="20000"/>
              </a:spcBef>
              <a:spcAft>
                <a:spcPct val="0"/>
              </a:spcAft>
              <a:buFont typeface="Arial" charset="0"/>
              <a:buNone/>
              <a:defRPr lang="en-US" sz="2200" kern="1200" dirty="0" smtClean="0">
                <a:solidFill>
                  <a:schemeClr val="tx1">
                    <a:lumMod val="75000"/>
                    <a:lumOff val="25000"/>
                  </a:schemeClr>
                </a:solidFill>
                <a:latin typeface="Calibri"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r>
              <a:rPr lang="en-US" sz="1800" b="1" dirty="0" smtClean="0">
                <a:solidFill>
                  <a:schemeClr val="bg1"/>
                </a:solidFill>
              </a:rPr>
              <a:t>Materials available at www.laurapinto.weebly.com </a:t>
            </a:r>
            <a:endParaRPr lang="en-US" sz="1800" b="1" dirty="0">
              <a:solidFill>
                <a:schemeClr val="bg1"/>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noGrp="1"/>
          </p:cNvSpPr>
          <p:nvPr/>
        </p:nvSpPr>
        <p:spPr>
          <a:xfrm>
            <a:off x="7010400" y="5715000"/>
            <a:ext cx="2133600" cy="365125"/>
          </a:xfrm>
          <a:prstGeom prst="rect">
            <a:avLst/>
          </a:prstGeom>
          <a:noFill/>
        </p:spPr>
        <p:txBody>
          <a:bodyPr anchor="ctr"/>
          <a:lstStyle/>
          <a:p>
            <a:pPr algn="r" fontAlgn="auto">
              <a:spcBef>
                <a:spcPts val="0"/>
              </a:spcBef>
              <a:spcAft>
                <a:spcPts val="0"/>
              </a:spcAft>
              <a:defRPr/>
            </a:pPr>
            <a:fld id="{C230680D-159F-45FE-A858-D78C4C05AB10}" type="slidenum">
              <a:rPr lang="en-US" sz="1200">
                <a:solidFill>
                  <a:schemeClr val="tx1">
                    <a:tint val="75000"/>
                  </a:schemeClr>
                </a:solidFill>
                <a:latin typeface="+mn-lt"/>
                <a:cs typeface="+mn-cs"/>
              </a:rPr>
              <a:pPr algn="r" fontAlgn="auto">
                <a:spcBef>
                  <a:spcPts val="0"/>
                </a:spcBef>
                <a:spcAft>
                  <a:spcPts val="0"/>
                </a:spcAft>
                <a:defRPr/>
              </a:pPr>
              <a:t>10</a:t>
            </a:fld>
            <a:endParaRPr lang="en-US" sz="1200" dirty="0">
              <a:solidFill>
                <a:schemeClr val="tx1">
                  <a:tint val="75000"/>
                </a:schemeClr>
              </a:solidFill>
              <a:latin typeface="+mn-lt"/>
              <a:cs typeface="+mn-cs"/>
            </a:endParaRPr>
          </a:p>
        </p:txBody>
      </p:sp>
      <p:sp>
        <p:nvSpPr>
          <p:cNvPr id="22" name="Rectangle 21"/>
          <p:cNvSpPr/>
          <p:nvPr/>
        </p:nvSpPr>
        <p:spPr>
          <a:xfrm>
            <a:off x="0" y="1371600"/>
            <a:ext cx="9144000" cy="444817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6323" name="TextBox 22"/>
          <p:cNvSpPr txBox="1">
            <a:spLocks noChangeArrowheads="1"/>
          </p:cNvSpPr>
          <p:nvPr/>
        </p:nvSpPr>
        <p:spPr bwMode="auto">
          <a:xfrm>
            <a:off x="-100484" y="1531136"/>
            <a:ext cx="9220200" cy="3513137"/>
          </a:xfrm>
          <a:prstGeom prst="rect">
            <a:avLst/>
          </a:prstGeom>
          <a:noFill/>
          <a:ln w="9525">
            <a:noFill/>
            <a:miter lim="800000"/>
            <a:headEnd/>
            <a:tailEnd/>
          </a:ln>
        </p:spPr>
        <p:txBody>
          <a:bodyPr/>
          <a:lstStyle/>
          <a:p>
            <a:pPr marL="285750" indent="-285750">
              <a:buClr>
                <a:srgbClr val="7F7F7F"/>
              </a:buClr>
              <a:buSzPct val="94000"/>
              <a:buFont typeface="Calibri" pitchFamily="34" charset="0"/>
              <a:buChar char="»"/>
            </a:pPr>
            <a:r>
              <a:rPr lang="en-US" sz="2800" b="1" dirty="0" smtClean="0">
                <a:solidFill>
                  <a:srgbClr val="404040"/>
                </a:solidFill>
                <a:latin typeface="Calibri" pitchFamily="34" charset="0"/>
              </a:rPr>
              <a:t>Themes</a:t>
            </a:r>
            <a:r>
              <a:rPr lang="en-US" sz="2800" dirty="0" smtClean="0">
                <a:solidFill>
                  <a:srgbClr val="404040"/>
                </a:solidFill>
                <a:latin typeface="Calibri" pitchFamily="34" charset="0"/>
              </a:rPr>
              <a:t>:</a:t>
            </a:r>
          </a:p>
          <a:p>
            <a:pPr marL="742950" lvl="1" indent="-285750">
              <a:buClr>
                <a:srgbClr val="7F7F7F"/>
              </a:buClr>
              <a:buSzPct val="94000"/>
              <a:buFont typeface="Calibri" pitchFamily="34" charset="0"/>
              <a:buChar char="»"/>
            </a:pPr>
            <a:r>
              <a:rPr lang="en-US" sz="2800" b="1" dirty="0" smtClean="0">
                <a:solidFill>
                  <a:srgbClr val="404040"/>
                </a:solidFill>
                <a:latin typeface="Calibri" pitchFamily="34" charset="0"/>
              </a:rPr>
              <a:t>Workload</a:t>
            </a:r>
          </a:p>
          <a:p>
            <a:pPr marL="1200150" lvl="2" indent="-285750">
              <a:buClr>
                <a:srgbClr val="7F7F7F"/>
              </a:buClr>
              <a:buSzPct val="94000"/>
              <a:buFont typeface="Calibri" pitchFamily="34" charset="0"/>
              <a:buChar char="»"/>
            </a:pPr>
            <a:r>
              <a:rPr lang="en-US" sz="2800" dirty="0" smtClean="0">
                <a:solidFill>
                  <a:srgbClr val="404040"/>
                </a:solidFill>
                <a:latin typeface="Calibri" pitchFamily="34" charset="0"/>
              </a:rPr>
              <a:t>Learn and apply policy despite decreased PD time</a:t>
            </a:r>
          </a:p>
          <a:p>
            <a:pPr marL="1200150" lvl="2" indent="-285750">
              <a:buClr>
                <a:srgbClr val="7F7F7F"/>
              </a:buClr>
              <a:buSzPct val="94000"/>
              <a:buFont typeface="Calibri" pitchFamily="34" charset="0"/>
              <a:buChar char="»"/>
            </a:pPr>
            <a:r>
              <a:rPr lang="en-US" sz="2800" dirty="0" smtClean="0">
                <a:solidFill>
                  <a:srgbClr val="404040"/>
                </a:solidFill>
                <a:latin typeface="Calibri" pitchFamily="34" charset="0"/>
              </a:rPr>
              <a:t>Dilemmas in balancing contradictory policy</a:t>
            </a:r>
          </a:p>
          <a:p>
            <a:pPr marL="742950" lvl="1" indent="-285750">
              <a:buClr>
                <a:srgbClr val="7F7F7F"/>
              </a:buClr>
              <a:buSzPct val="94000"/>
              <a:buFont typeface="Calibri" pitchFamily="34" charset="0"/>
              <a:buChar char="»"/>
            </a:pPr>
            <a:r>
              <a:rPr lang="en-US" sz="2800" b="1" dirty="0" smtClean="0">
                <a:solidFill>
                  <a:srgbClr val="404040"/>
                </a:solidFill>
                <a:latin typeface="Calibri" pitchFamily="34" charset="0"/>
              </a:rPr>
              <a:t>De-skilling: regulation versus autonomy</a:t>
            </a:r>
          </a:p>
          <a:p>
            <a:pPr marL="1200150" lvl="2" indent="-285750">
              <a:buClr>
                <a:srgbClr val="7F7F7F"/>
              </a:buClr>
              <a:buSzPct val="94000"/>
              <a:buFont typeface="Calibri" pitchFamily="34" charset="0"/>
              <a:buChar char="»"/>
            </a:pPr>
            <a:r>
              <a:rPr lang="en-US" sz="2800" dirty="0">
                <a:solidFill>
                  <a:srgbClr val="404040"/>
                </a:solidFill>
                <a:latin typeface="Calibri" pitchFamily="34" charset="0"/>
              </a:rPr>
              <a:t>From Ball (2003): “I just want to get this done. I don’t have time to be creative or imaginative.” and “What happened to my creativity? </a:t>
            </a:r>
            <a:endParaRPr lang="en-US" sz="2800" dirty="0" smtClean="0">
              <a:solidFill>
                <a:srgbClr val="404040"/>
              </a:solidFill>
              <a:latin typeface="Calibri" pitchFamily="34" charset="0"/>
            </a:endParaRPr>
          </a:p>
          <a:p>
            <a:pPr marL="1200150" lvl="2" indent="-285750">
              <a:buClr>
                <a:srgbClr val="7F7F7F"/>
              </a:buClr>
              <a:buSzPct val="94000"/>
              <a:buFont typeface="Calibri" pitchFamily="34" charset="0"/>
              <a:buChar char="»"/>
            </a:pPr>
            <a:r>
              <a:rPr lang="en-US" sz="2800" dirty="0" smtClean="0">
                <a:solidFill>
                  <a:srgbClr val="404040"/>
                </a:solidFill>
                <a:latin typeface="Calibri" pitchFamily="34" charset="0"/>
              </a:rPr>
              <a:t>Lack </a:t>
            </a:r>
            <a:r>
              <a:rPr lang="en-US" sz="2800" dirty="0">
                <a:solidFill>
                  <a:srgbClr val="404040"/>
                </a:solidFill>
                <a:latin typeface="Calibri" pitchFamily="34" charset="0"/>
              </a:rPr>
              <a:t>of autonomy separates conception from execution</a:t>
            </a:r>
          </a:p>
          <a:p>
            <a:pPr marL="1200150" lvl="2" indent="-285750">
              <a:buClr>
                <a:srgbClr val="7F7F7F"/>
              </a:buClr>
              <a:buSzPct val="94000"/>
              <a:buFont typeface="Calibri" pitchFamily="34" charset="0"/>
              <a:buChar char="»"/>
            </a:pPr>
            <a:endParaRPr lang="en-US" sz="2800" dirty="0" smtClean="0">
              <a:solidFill>
                <a:srgbClr val="404040"/>
              </a:solidFill>
              <a:latin typeface="Calibri" pitchFamily="34" charset="0"/>
            </a:endParaRPr>
          </a:p>
          <a:p>
            <a:pPr marL="1200150" lvl="2" indent="-285750">
              <a:buClr>
                <a:srgbClr val="7F7F7F"/>
              </a:buClr>
              <a:buSzPct val="94000"/>
              <a:buFont typeface="Calibri" pitchFamily="34" charset="0"/>
              <a:buChar char="»"/>
            </a:pPr>
            <a:endParaRPr lang="en-US" sz="4000" dirty="0" smtClean="0">
              <a:solidFill>
                <a:srgbClr val="404040"/>
              </a:solidFill>
              <a:latin typeface="Calibri" pitchFamily="34" charset="0"/>
            </a:endParaRPr>
          </a:p>
        </p:txBody>
      </p:sp>
      <p:sp>
        <p:nvSpPr>
          <p:cNvPr id="56324" name="TextBox 23"/>
          <p:cNvSpPr txBox="1">
            <a:spLocks noChangeArrowheads="1"/>
          </p:cNvSpPr>
          <p:nvPr/>
        </p:nvSpPr>
        <p:spPr bwMode="auto">
          <a:xfrm>
            <a:off x="0" y="677863"/>
            <a:ext cx="9296400" cy="846137"/>
          </a:xfrm>
          <a:prstGeom prst="rect">
            <a:avLst/>
          </a:prstGeom>
          <a:noFill/>
          <a:ln w="9525">
            <a:noFill/>
            <a:miter lim="800000"/>
            <a:headEnd/>
            <a:tailEnd/>
          </a:ln>
        </p:spPr>
        <p:txBody>
          <a:bodyPr tIns="0" bIns="0" anchor="b"/>
          <a:lstStyle/>
          <a:p>
            <a:r>
              <a:rPr lang="en-US" sz="3600" b="1" dirty="0" smtClean="0">
                <a:solidFill>
                  <a:srgbClr val="D9D9D9"/>
                </a:solidFill>
              </a:rPr>
              <a:t>DISCUSSION</a:t>
            </a:r>
            <a:endParaRPr lang="en-US" sz="3600" b="1" dirty="0">
              <a:solidFill>
                <a:srgbClr val="D9D9D9"/>
              </a:solidFill>
            </a:endParaRPr>
          </a:p>
        </p:txBody>
      </p:sp>
    </p:spTree>
    <p:extLst>
      <p:ext uri="{BB962C8B-B14F-4D97-AF65-F5344CB8AC3E}">
        <p14:creationId xmlns:p14="http://schemas.microsoft.com/office/powerpoint/2010/main" val="616572656"/>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noGrp="1"/>
          </p:cNvSpPr>
          <p:nvPr/>
        </p:nvSpPr>
        <p:spPr>
          <a:xfrm>
            <a:off x="7010400" y="5715000"/>
            <a:ext cx="2133600" cy="365125"/>
          </a:xfrm>
          <a:prstGeom prst="rect">
            <a:avLst/>
          </a:prstGeom>
          <a:noFill/>
        </p:spPr>
        <p:txBody>
          <a:bodyPr anchor="ctr"/>
          <a:lstStyle/>
          <a:p>
            <a:pPr algn="r" fontAlgn="auto">
              <a:spcBef>
                <a:spcPts val="0"/>
              </a:spcBef>
              <a:spcAft>
                <a:spcPts val="0"/>
              </a:spcAft>
              <a:defRPr/>
            </a:pPr>
            <a:fld id="{C230680D-159F-45FE-A858-D78C4C05AB10}" type="slidenum">
              <a:rPr lang="en-US" sz="1200">
                <a:solidFill>
                  <a:schemeClr val="tx1">
                    <a:tint val="75000"/>
                  </a:schemeClr>
                </a:solidFill>
                <a:latin typeface="+mn-lt"/>
                <a:cs typeface="+mn-cs"/>
              </a:rPr>
              <a:pPr algn="r" fontAlgn="auto">
                <a:spcBef>
                  <a:spcPts val="0"/>
                </a:spcBef>
                <a:spcAft>
                  <a:spcPts val="0"/>
                </a:spcAft>
                <a:defRPr/>
              </a:pPr>
              <a:t>11</a:t>
            </a:fld>
            <a:endParaRPr lang="en-US" sz="1200" dirty="0">
              <a:solidFill>
                <a:schemeClr val="tx1">
                  <a:tint val="75000"/>
                </a:schemeClr>
              </a:solidFill>
              <a:latin typeface="+mn-lt"/>
              <a:cs typeface="+mn-cs"/>
            </a:endParaRPr>
          </a:p>
        </p:txBody>
      </p:sp>
      <p:sp>
        <p:nvSpPr>
          <p:cNvPr id="22" name="Rectangle 21"/>
          <p:cNvSpPr/>
          <p:nvPr/>
        </p:nvSpPr>
        <p:spPr>
          <a:xfrm>
            <a:off x="0" y="1371600"/>
            <a:ext cx="9144000" cy="444817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6323" name="TextBox 22"/>
          <p:cNvSpPr txBox="1">
            <a:spLocks noChangeArrowheads="1"/>
          </p:cNvSpPr>
          <p:nvPr/>
        </p:nvSpPr>
        <p:spPr bwMode="auto">
          <a:xfrm>
            <a:off x="838200" y="1531136"/>
            <a:ext cx="7848600" cy="3513137"/>
          </a:xfrm>
          <a:prstGeom prst="rect">
            <a:avLst/>
          </a:prstGeom>
          <a:noFill/>
          <a:ln w="9525">
            <a:noFill/>
            <a:miter lim="800000"/>
            <a:headEnd/>
            <a:tailEnd/>
          </a:ln>
        </p:spPr>
        <p:txBody>
          <a:bodyPr/>
          <a:lstStyle/>
          <a:p>
            <a:pPr marL="285750" indent="-285750">
              <a:buClr>
                <a:srgbClr val="7F7F7F"/>
              </a:buClr>
              <a:buSzPct val="94000"/>
              <a:buFont typeface="Calibri" pitchFamily="34" charset="0"/>
              <a:buChar char="»"/>
            </a:pPr>
            <a:r>
              <a:rPr lang="en-US" sz="3200" dirty="0" smtClean="0">
                <a:solidFill>
                  <a:srgbClr val="404040"/>
                </a:solidFill>
                <a:latin typeface="Calibri" panose="020F0502020204030204" pitchFamily="34" charset="0"/>
              </a:rPr>
              <a:t>Teachers struggle to learn about and enact policy</a:t>
            </a:r>
          </a:p>
          <a:p>
            <a:pPr marL="285750" indent="-285750">
              <a:buClr>
                <a:srgbClr val="7F7F7F"/>
              </a:buClr>
              <a:buSzPct val="94000"/>
              <a:buFont typeface="Calibri" pitchFamily="34" charset="0"/>
              <a:buChar char="»"/>
            </a:pPr>
            <a:r>
              <a:rPr lang="en-US" sz="3200" dirty="0">
                <a:solidFill>
                  <a:srgbClr val="404040"/>
                </a:solidFill>
                <a:latin typeface="Calibri" pitchFamily="34" charset="0"/>
              </a:rPr>
              <a:t>Findings are consistent with Ball’s 2003 and 2012 work on “Doing Policy”</a:t>
            </a:r>
          </a:p>
          <a:p>
            <a:pPr marL="285750" indent="-285750">
              <a:buClr>
                <a:srgbClr val="7F7F7F"/>
              </a:buClr>
              <a:buSzPct val="94000"/>
              <a:buFont typeface="Calibri" pitchFamily="34" charset="0"/>
              <a:buChar char="»"/>
            </a:pPr>
            <a:r>
              <a:rPr lang="en-US" sz="3200" dirty="0">
                <a:solidFill>
                  <a:srgbClr val="404040"/>
                </a:solidFill>
                <a:latin typeface="Calibri" pitchFamily="34" charset="0"/>
              </a:rPr>
              <a:t>Suggests fundamental </a:t>
            </a:r>
            <a:r>
              <a:rPr lang="en-US" sz="3200" dirty="0" smtClean="0">
                <a:solidFill>
                  <a:srgbClr val="404040"/>
                </a:solidFill>
                <a:latin typeface="Calibri" pitchFamily="34" charset="0"/>
              </a:rPr>
              <a:t>problems with </a:t>
            </a:r>
            <a:r>
              <a:rPr lang="en-US" sz="3200" dirty="0">
                <a:solidFill>
                  <a:srgbClr val="404040"/>
                </a:solidFill>
                <a:latin typeface="Calibri" pitchFamily="34" charset="0"/>
              </a:rPr>
              <a:t>volume of policy issued and prescription in enactment</a:t>
            </a:r>
          </a:p>
          <a:p>
            <a:pPr marL="285750" indent="-285750">
              <a:buClr>
                <a:srgbClr val="7F7F7F"/>
              </a:buClr>
              <a:buSzPct val="94000"/>
              <a:buFont typeface="Calibri" pitchFamily="34" charset="0"/>
              <a:buChar char="»"/>
            </a:pPr>
            <a:endParaRPr lang="en-US" sz="3200" dirty="0">
              <a:solidFill>
                <a:srgbClr val="404040"/>
              </a:solidFill>
              <a:latin typeface="Calibri" pitchFamily="34" charset="0"/>
            </a:endParaRPr>
          </a:p>
        </p:txBody>
      </p:sp>
      <p:sp>
        <p:nvSpPr>
          <p:cNvPr id="56324" name="TextBox 23"/>
          <p:cNvSpPr txBox="1">
            <a:spLocks noChangeArrowheads="1"/>
          </p:cNvSpPr>
          <p:nvPr/>
        </p:nvSpPr>
        <p:spPr bwMode="auto">
          <a:xfrm>
            <a:off x="0" y="677863"/>
            <a:ext cx="9296400" cy="846137"/>
          </a:xfrm>
          <a:prstGeom prst="rect">
            <a:avLst/>
          </a:prstGeom>
          <a:noFill/>
          <a:ln w="9525">
            <a:noFill/>
            <a:miter lim="800000"/>
            <a:headEnd/>
            <a:tailEnd/>
          </a:ln>
        </p:spPr>
        <p:txBody>
          <a:bodyPr tIns="0" bIns="0" anchor="b"/>
          <a:lstStyle/>
          <a:p>
            <a:r>
              <a:rPr lang="en-US" sz="3600" b="1" dirty="0" smtClean="0">
                <a:solidFill>
                  <a:srgbClr val="D9D9D9"/>
                </a:solidFill>
              </a:rPr>
              <a:t>CONCLUSION</a:t>
            </a:r>
            <a:endParaRPr lang="en-US" sz="3600" b="1" dirty="0">
              <a:solidFill>
                <a:srgbClr val="D9D9D9"/>
              </a:solidFill>
            </a:endParaRPr>
          </a:p>
        </p:txBody>
      </p:sp>
    </p:spTree>
    <p:extLst>
      <p:ext uri="{BB962C8B-B14F-4D97-AF65-F5344CB8AC3E}">
        <p14:creationId xmlns:p14="http://schemas.microsoft.com/office/powerpoint/2010/main" val="1071203910"/>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noGrp="1"/>
          </p:cNvSpPr>
          <p:nvPr/>
        </p:nvSpPr>
        <p:spPr>
          <a:xfrm>
            <a:off x="7010400" y="5715000"/>
            <a:ext cx="2133600" cy="365125"/>
          </a:xfrm>
          <a:prstGeom prst="rect">
            <a:avLst/>
          </a:prstGeom>
          <a:noFill/>
        </p:spPr>
        <p:txBody>
          <a:bodyPr anchor="ctr"/>
          <a:lstStyle/>
          <a:p>
            <a:pPr algn="r" fontAlgn="auto">
              <a:spcBef>
                <a:spcPts val="0"/>
              </a:spcBef>
              <a:spcAft>
                <a:spcPts val="0"/>
              </a:spcAft>
              <a:defRPr/>
            </a:pPr>
            <a:fld id="{C230680D-159F-45FE-A858-D78C4C05AB10}" type="slidenum">
              <a:rPr lang="en-US" sz="1200">
                <a:solidFill>
                  <a:schemeClr val="tx1">
                    <a:tint val="75000"/>
                  </a:schemeClr>
                </a:solidFill>
                <a:latin typeface="+mn-lt"/>
                <a:cs typeface="+mn-cs"/>
              </a:rPr>
              <a:pPr algn="r" fontAlgn="auto">
                <a:spcBef>
                  <a:spcPts val="0"/>
                </a:spcBef>
                <a:spcAft>
                  <a:spcPts val="0"/>
                </a:spcAft>
                <a:defRPr/>
              </a:pPr>
              <a:t>12</a:t>
            </a:fld>
            <a:endParaRPr lang="en-US" sz="1200" dirty="0">
              <a:solidFill>
                <a:schemeClr val="tx1">
                  <a:tint val="75000"/>
                </a:schemeClr>
              </a:solidFill>
              <a:latin typeface="+mn-lt"/>
              <a:cs typeface="+mn-cs"/>
            </a:endParaRPr>
          </a:p>
        </p:txBody>
      </p:sp>
      <p:sp>
        <p:nvSpPr>
          <p:cNvPr id="22" name="Rectangle 21"/>
          <p:cNvSpPr/>
          <p:nvPr/>
        </p:nvSpPr>
        <p:spPr>
          <a:xfrm>
            <a:off x="0" y="1371600"/>
            <a:ext cx="9144000" cy="444817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6323" name="TextBox 22"/>
          <p:cNvSpPr txBox="1">
            <a:spLocks noChangeArrowheads="1"/>
          </p:cNvSpPr>
          <p:nvPr/>
        </p:nvSpPr>
        <p:spPr bwMode="auto">
          <a:xfrm>
            <a:off x="838200" y="1531136"/>
            <a:ext cx="7848600" cy="3513137"/>
          </a:xfrm>
          <a:prstGeom prst="rect">
            <a:avLst/>
          </a:prstGeom>
          <a:noFill/>
          <a:ln w="9525">
            <a:noFill/>
            <a:miter lim="800000"/>
            <a:headEnd/>
            <a:tailEnd/>
          </a:ln>
        </p:spPr>
        <p:txBody>
          <a:bodyPr/>
          <a:lstStyle/>
          <a:p>
            <a:pPr marL="285750" indent="-285750">
              <a:buClr>
                <a:srgbClr val="7F7F7F"/>
              </a:buClr>
              <a:buSzPct val="94000"/>
              <a:buFont typeface="Calibri" pitchFamily="34" charset="0"/>
              <a:buChar char="»"/>
            </a:pPr>
            <a:r>
              <a:rPr lang="en-US" sz="2800" dirty="0" smtClean="0">
                <a:solidFill>
                  <a:srgbClr val="404040"/>
                </a:solidFill>
                <a:latin typeface="Calibri" pitchFamily="34" charset="0"/>
              </a:rPr>
              <a:t>Governments and school districts ought to consider how to address teacher learning </a:t>
            </a:r>
          </a:p>
          <a:p>
            <a:pPr marL="285750" indent="-285750">
              <a:buClr>
                <a:srgbClr val="7F7F7F"/>
              </a:buClr>
              <a:buSzPct val="94000"/>
              <a:buFont typeface="Calibri" pitchFamily="34" charset="0"/>
              <a:buChar char="»"/>
            </a:pPr>
            <a:r>
              <a:rPr lang="en-US" sz="2800" dirty="0" smtClean="0">
                <a:solidFill>
                  <a:srgbClr val="404040"/>
                </a:solidFill>
                <a:latin typeface="Calibri" pitchFamily="34" charset="0"/>
              </a:rPr>
              <a:t>Further research </a:t>
            </a:r>
          </a:p>
          <a:p>
            <a:pPr marL="742950" lvl="1" indent="-285750">
              <a:buClr>
                <a:srgbClr val="7F7F7F"/>
              </a:buClr>
              <a:buSzPct val="94000"/>
              <a:buFont typeface="Calibri" pitchFamily="34" charset="0"/>
              <a:buChar char="»"/>
            </a:pPr>
            <a:r>
              <a:rPr lang="en-US" sz="2800" dirty="0" smtClean="0">
                <a:solidFill>
                  <a:srgbClr val="404040"/>
                </a:solidFill>
                <a:latin typeface="Calibri" pitchFamily="34" charset="0"/>
              </a:rPr>
              <a:t>the </a:t>
            </a:r>
            <a:r>
              <a:rPr lang="en-US" sz="2800" dirty="0">
                <a:solidFill>
                  <a:srgbClr val="404040"/>
                </a:solidFill>
                <a:latin typeface="Calibri" pitchFamily="34" charset="0"/>
              </a:rPr>
              <a:t>complex web of compliance and subversion in the form of performativity</a:t>
            </a:r>
          </a:p>
          <a:p>
            <a:pPr marL="742950" lvl="1" indent="-285750">
              <a:buClr>
                <a:srgbClr val="7F7F7F"/>
              </a:buClr>
              <a:buSzPct val="94000"/>
              <a:buFont typeface="Calibri" pitchFamily="34" charset="0"/>
              <a:buChar char="»"/>
            </a:pPr>
            <a:r>
              <a:rPr lang="en-US" sz="2800" dirty="0" smtClean="0">
                <a:solidFill>
                  <a:srgbClr val="404040"/>
                </a:solidFill>
                <a:latin typeface="Calibri" pitchFamily="34" charset="0"/>
              </a:rPr>
              <a:t>expand the scope of participants to include educators at all levels and in different contexts</a:t>
            </a:r>
            <a:endParaRPr lang="en-US" sz="2800" dirty="0">
              <a:solidFill>
                <a:srgbClr val="404040"/>
              </a:solidFill>
              <a:latin typeface="Calibri" pitchFamily="34" charset="0"/>
            </a:endParaRPr>
          </a:p>
        </p:txBody>
      </p:sp>
      <p:sp>
        <p:nvSpPr>
          <p:cNvPr id="56324" name="TextBox 23"/>
          <p:cNvSpPr txBox="1">
            <a:spLocks noChangeArrowheads="1"/>
          </p:cNvSpPr>
          <p:nvPr/>
        </p:nvSpPr>
        <p:spPr bwMode="auto">
          <a:xfrm>
            <a:off x="0" y="677863"/>
            <a:ext cx="9296400" cy="846137"/>
          </a:xfrm>
          <a:prstGeom prst="rect">
            <a:avLst/>
          </a:prstGeom>
          <a:noFill/>
          <a:ln w="9525">
            <a:noFill/>
            <a:miter lim="800000"/>
            <a:headEnd/>
            <a:tailEnd/>
          </a:ln>
        </p:spPr>
        <p:txBody>
          <a:bodyPr tIns="0" bIns="0" anchor="b"/>
          <a:lstStyle/>
          <a:p>
            <a:r>
              <a:rPr lang="en-US" sz="3600" b="1" dirty="0" smtClean="0">
                <a:solidFill>
                  <a:srgbClr val="D9D9D9"/>
                </a:solidFill>
              </a:rPr>
              <a:t>IMPLICATIONS &amp; FURTHER RESEARCH</a:t>
            </a:r>
            <a:endParaRPr lang="en-US" sz="3600" b="1" dirty="0">
              <a:solidFill>
                <a:srgbClr val="D9D9D9"/>
              </a:solidFill>
            </a:endParaRPr>
          </a:p>
        </p:txBody>
      </p:sp>
    </p:spTree>
    <p:extLst>
      <p:ext uri="{BB962C8B-B14F-4D97-AF65-F5344CB8AC3E}">
        <p14:creationId xmlns:p14="http://schemas.microsoft.com/office/powerpoint/2010/main" val="231842466"/>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pPr>
              <a:defRPr/>
            </a:pPr>
            <a:fld id="{27B9CCF2-76F9-46EF-96EF-4613941EECC3}" type="slidenum">
              <a:rPr lang="en-US"/>
              <a:pPr>
                <a:defRPr/>
              </a:pPr>
              <a:t>13</a:t>
            </a:fld>
            <a:endParaRPr lang="en-US" dirty="0"/>
          </a:p>
        </p:txBody>
      </p:sp>
      <p:sp>
        <p:nvSpPr>
          <p:cNvPr id="2" name="Oval 1"/>
          <p:cNvSpPr/>
          <p:nvPr/>
        </p:nvSpPr>
        <p:spPr>
          <a:xfrm>
            <a:off x="762000" y="1946209"/>
            <a:ext cx="2057400" cy="2057400"/>
          </a:xfrm>
          <a:prstGeom prst="ellipse">
            <a:avLst/>
          </a:prstGeom>
          <a:gradFill>
            <a:gsLst>
              <a:gs pos="0">
                <a:schemeClr val="bg1">
                  <a:lumMod val="95000"/>
                </a:schemeClr>
              </a:gs>
              <a:gs pos="50000">
                <a:schemeClr val="bg1">
                  <a:lumMod val="75000"/>
                </a:schemeClr>
              </a:gs>
              <a:gs pos="100000">
                <a:schemeClr val="tx1">
                  <a:lumMod val="65000"/>
                  <a:lumOff val="35000"/>
                </a:schemeClr>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p>
        </p:txBody>
      </p:sp>
      <p:sp>
        <p:nvSpPr>
          <p:cNvPr id="3" name="Oval 2"/>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p>
        </p:txBody>
      </p:sp>
      <p:sp>
        <p:nvSpPr>
          <p:cNvPr id="60425" name="TextBox 3"/>
          <p:cNvSpPr txBox="1">
            <a:spLocks noChangeArrowheads="1"/>
          </p:cNvSpPr>
          <p:nvPr/>
        </p:nvSpPr>
        <p:spPr bwMode="auto">
          <a:xfrm>
            <a:off x="1217613" y="1755775"/>
            <a:ext cx="1219200" cy="2400300"/>
          </a:xfrm>
          <a:prstGeom prst="rect">
            <a:avLst/>
          </a:prstGeom>
          <a:noFill/>
          <a:ln w="9525">
            <a:noFill/>
            <a:miter lim="800000"/>
            <a:headEnd/>
            <a:tailEnd/>
          </a:ln>
        </p:spPr>
        <p:txBody>
          <a:bodyPr>
            <a:spAutoFit/>
          </a:bodyPr>
          <a:lstStyle/>
          <a:p>
            <a:r>
              <a:rPr lang="en-US" sz="15000" b="1">
                <a:solidFill>
                  <a:srgbClr val="A6A6A6"/>
                </a:solidFill>
                <a:latin typeface="Georgia" pitchFamily="18" charset="0"/>
              </a:rPr>
              <a:t>?</a:t>
            </a:r>
          </a:p>
        </p:txBody>
      </p:sp>
      <p:sp>
        <p:nvSpPr>
          <p:cNvPr id="60426" name="Title 8"/>
          <p:cNvSpPr>
            <a:spLocks noGrp="1"/>
          </p:cNvSpPr>
          <p:nvPr>
            <p:ph type="title"/>
          </p:nvPr>
        </p:nvSpPr>
        <p:spPr>
          <a:xfrm>
            <a:off x="2971800" y="1992313"/>
            <a:ext cx="5867400" cy="1970087"/>
          </a:xfrm>
        </p:spPr>
        <p:txBody>
          <a:bodyPr/>
          <a:lstStyle/>
          <a:p>
            <a:pPr eaLnBrk="1" hangingPunct="1"/>
            <a:r>
              <a:rPr lang="en-US" sz="4000" cap="none" dirty="0" smtClean="0">
                <a:solidFill>
                  <a:srgbClr val="262626"/>
                </a:solidFill>
              </a:rPr>
              <a:t>Questions?</a:t>
            </a:r>
            <a:endParaRPr lang="en-US" sz="2800" cap="none" dirty="0" smtClean="0"/>
          </a:p>
        </p:txBody>
      </p:sp>
    </p:spTree>
    <p:extLst>
      <p:ext uri="{BB962C8B-B14F-4D97-AF65-F5344CB8AC3E}">
        <p14:creationId xmlns:p14="http://schemas.microsoft.com/office/powerpoint/2010/main" val="2520077236"/>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4"/>
          <p:cNvSpPr>
            <a:spLocks/>
          </p:cNvSpPr>
          <p:nvPr/>
        </p:nvSpPr>
        <p:spPr bwMode="auto">
          <a:xfrm>
            <a:off x="228600" y="2743200"/>
            <a:ext cx="7239000" cy="1828800"/>
          </a:xfrm>
          <a:prstGeom prst="rect">
            <a:avLst/>
          </a:prstGeom>
          <a:noFill/>
          <a:ln w="9525">
            <a:noFill/>
            <a:miter lim="800000"/>
            <a:headEnd/>
            <a:tailEnd/>
          </a:ln>
        </p:spPr>
        <p:txBody>
          <a:bodyPr anchor="b"/>
          <a:lstStyle/>
          <a:p>
            <a:pPr algn="r"/>
            <a:r>
              <a:rPr lang="en-US" sz="3200" i="1">
                <a:latin typeface="Garamond" pitchFamily="18" charset="0"/>
              </a:rPr>
              <a:t>The hardest task needs the lightest hand or else its completion will not lead to freedom but to a tyranny much worse than the one it replaces.</a:t>
            </a:r>
          </a:p>
          <a:p>
            <a:pPr algn="r"/>
            <a:r>
              <a:rPr lang="en-US" sz="2000" b="1">
                <a:solidFill>
                  <a:schemeClr val="accent2"/>
                </a:solidFill>
              </a:rPr>
              <a:t>― Paul Feyerabend </a:t>
            </a:r>
          </a:p>
        </p:txBody>
      </p:sp>
      <p:pic>
        <p:nvPicPr>
          <p:cNvPr id="7" name="Picture 6"/>
          <p:cNvPicPr>
            <a:picLocks noChangeAspect="1"/>
          </p:cNvPicPr>
          <p:nvPr/>
        </p:nvPicPr>
        <p:blipFill>
          <a:blip r:embed="rId4"/>
          <a:srcRect/>
          <a:stretch>
            <a:fillRect/>
          </a:stretch>
        </p:blipFill>
        <p:spPr bwMode="auto">
          <a:xfrm>
            <a:off x="20638" y="20638"/>
            <a:ext cx="3498850" cy="2825750"/>
          </a:xfrm>
          <a:prstGeom prst="rect">
            <a:avLst/>
          </a:prstGeom>
          <a:noFill/>
          <a:ln w="9525">
            <a:noFill/>
            <a:miter lim="800000"/>
            <a:headEnd/>
            <a:tailEnd/>
          </a:ln>
        </p:spPr>
      </p:pic>
      <p:pic>
        <p:nvPicPr>
          <p:cNvPr id="8" name="Picture 7"/>
          <p:cNvPicPr>
            <a:picLocks noChangeAspect="1"/>
          </p:cNvPicPr>
          <p:nvPr/>
        </p:nvPicPr>
        <p:blipFill>
          <a:blip r:embed="rId5"/>
          <a:srcRect/>
          <a:stretch>
            <a:fillRect/>
          </a:stretch>
        </p:blipFill>
        <p:spPr bwMode="auto">
          <a:xfrm>
            <a:off x="3503613" y="20638"/>
            <a:ext cx="5624512" cy="2825750"/>
          </a:xfrm>
          <a:prstGeom prst="rect">
            <a:avLst/>
          </a:prstGeom>
          <a:noFill/>
          <a:ln w="9525">
            <a:noFill/>
            <a:miter lim="800000"/>
            <a:headEnd/>
            <a:tailEnd/>
          </a:ln>
        </p:spPr>
      </p:pic>
      <p:pic>
        <p:nvPicPr>
          <p:cNvPr id="9" name="Picture 8"/>
          <p:cNvPicPr>
            <a:picLocks noChangeAspect="1"/>
          </p:cNvPicPr>
          <p:nvPr/>
        </p:nvPicPr>
        <p:blipFill>
          <a:blip r:embed="rId6"/>
          <a:srcRect/>
          <a:stretch>
            <a:fillRect/>
          </a:stretch>
        </p:blipFill>
        <p:spPr bwMode="auto">
          <a:xfrm>
            <a:off x="26988" y="2819400"/>
            <a:ext cx="7669212" cy="2297113"/>
          </a:xfrm>
          <a:prstGeom prst="rect">
            <a:avLst/>
          </a:prstGeom>
          <a:noFill/>
          <a:ln w="9525">
            <a:noFill/>
            <a:miter lim="800000"/>
            <a:headEnd/>
            <a:tailEnd/>
          </a:ln>
        </p:spPr>
      </p:pic>
      <p:pic>
        <p:nvPicPr>
          <p:cNvPr id="10" name="Picture 9"/>
          <p:cNvPicPr>
            <a:picLocks noChangeAspect="1"/>
          </p:cNvPicPr>
          <p:nvPr/>
        </p:nvPicPr>
        <p:blipFill>
          <a:blip r:embed="rId7"/>
          <a:srcRect/>
          <a:stretch>
            <a:fillRect/>
          </a:stretch>
        </p:blipFill>
        <p:spPr bwMode="auto">
          <a:xfrm>
            <a:off x="7662863" y="2819400"/>
            <a:ext cx="1460500" cy="2293938"/>
          </a:xfrm>
          <a:prstGeom prst="rect">
            <a:avLst/>
          </a:prstGeom>
          <a:noFill/>
          <a:ln w="9525">
            <a:noFill/>
            <a:miter lim="800000"/>
            <a:headEnd/>
            <a:tailEnd/>
          </a:ln>
        </p:spPr>
      </p:pic>
      <p:sp>
        <p:nvSpPr>
          <p:cNvPr id="6" name="Rectangle 5"/>
          <p:cNvSpPr/>
          <p:nvPr/>
        </p:nvSpPr>
        <p:spPr>
          <a:xfrm>
            <a:off x="8755063" y="2470150"/>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47F28"/>
              </a:solidFill>
            </a:endParaRPr>
          </a:p>
        </p:txBody>
      </p:sp>
      <p:grpSp>
        <p:nvGrpSpPr>
          <p:cNvPr id="62471" name="Group 19"/>
          <p:cNvGrpSpPr>
            <a:grpSpLocks/>
          </p:cNvGrpSpPr>
          <p:nvPr/>
        </p:nvGrpSpPr>
        <p:grpSpPr bwMode="auto">
          <a:xfrm>
            <a:off x="0" y="5089525"/>
            <a:ext cx="9144000" cy="1768475"/>
            <a:chOff x="0" y="5089818"/>
            <a:chExt cx="9144000" cy="1768182"/>
          </a:xfrm>
        </p:grpSpPr>
        <p:pic>
          <p:nvPicPr>
            <p:cNvPr id="62472" name="Picture 10"/>
            <p:cNvPicPr>
              <a:picLocks/>
            </p:cNvPicPr>
            <p:nvPr/>
          </p:nvPicPr>
          <p:blipFill>
            <a:blip r:embed="rId8"/>
            <a:srcRect/>
            <a:stretch>
              <a:fillRect/>
            </a:stretch>
          </p:blipFill>
          <p:spPr bwMode="auto">
            <a:xfrm>
              <a:off x="24064" y="5089818"/>
              <a:ext cx="9098280" cy="1737360"/>
            </a:xfrm>
            <a:prstGeom prst="rect">
              <a:avLst/>
            </a:prstGeom>
            <a:noFill/>
            <a:ln w="9525">
              <a:noFill/>
              <a:miter lim="800000"/>
              <a:headEnd/>
              <a:tailEnd/>
            </a:ln>
          </p:spPr>
        </p:pic>
        <p:sp>
          <p:nvSpPr>
            <p:cNvPr id="16" name="Rectangle 15"/>
            <p:cNvSpPr/>
            <p:nvPr/>
          </p:nvSpPr>
          <p:spPr>
            <a:xfrm>
              <a:off x="0" y="5181878"/>
              <a:ext cx="46038" cy="1676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rot="5400000">
              <a:off x="4537875" y="2251875"/>
              <a:ext cx="68251" cy="9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Rectangle 18"/>
            <p:cNvSpPr/>
            <p:nvPr/>
          </p:nvSpPr>
          <p:spPr>
            <a:xfrm>
              <a:off x="9097963" y="5158070"/>
              <a:ext cx="46037" cy="1677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ustDataLst>
      <p:tags r:id="rId1"/>
    </p:custDataLst>
    <p:extLst>
      <p:ext uri="{BB962C8B-B14F-4D97-AF65-F5344CB8AC3E}">
        <p14:creationId xmlns:p14="http://schemas.microsoft.com/office/powerpoint/2010/main" val="1575227391"/>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10"/>
                                        <p:tgtEl>
                                          <p:spTgt spid="6"/>
                                        </p:tgtEl>
                                      </p:cBhvr>
                                    </p:animEffect>
                                    <p:set>
                                      <p:cBhvr>
                                        <p:cTn id="7" dur="1" fill="hold">
                                          <p:stCondLst>
                                            <p:cond delay="9"/>
                                          </p:stCondLst>
                                        </p:cTn>
                                        <p:tgtEl>
                                          <p:spTgt spid="6"/>
                                        </p:tgtEl>
                                        <p:attrNameLst>
                                          <p:attrName>style.visibility</p:attrName>
                                        </p:attrNameLst>
                                      </p:cBhvr>
                                      <p:to>
                                        <p:strVal val="hidden"/>
                                      </p:to>
                                    </p:set>
                                  </p:childTnLst>
                                </p:cTn>
                              </p:par>
                              <p:par>
                                <p:cTn id="8" presetID="2" presetClass="exit" presetSubtype="9" fill="hold" nodeType="withEffect">
                                  <p:stCondLst>
                                    <p:cond delay="0"/>
                                  </p:stCondLst>
                                  <p:childTnLst>
                                    <p:anim calcmode="lin" valueType="num">
                                      <p:cBhvr additive="base">
                                        <p:cTn id="9" dur="750"/>
                                        <p:tgtEl>
                                          <p:spTgt spid="7"/>
                                        </p:tgtEl>
                                        <p:attrNameLst>
                                          <p:attrName>ppt_x</p:attrName>
                                        </p:attrNameLst>
                                      </p:cBhvr>
                                      <p:tavLst>
                                        <p:tav tm="0">
                                          <p:val>
                                            <p:strVal val="ppt_x"/>
                                          </p:val>
                                        </p:tav>
                                        <p:tav tm="100000">
                                          <p:val>
                                            <p:strVal val="0-ppt_w/2"/>
                                          </p:val>
                                        </p:tav>
                                      </p:tavLst>
                                    </p:anim>
                                    <p:anim calcmode="lin" valueType="num">
                                      <p:cBhvr additive="base">
                                        <p:cTn id="10" dur="750"/>
                                        <p:tgtEl>
                                          <p:spTgt spid="7"/>
                                        </p:tgtEl>
                                        <p:attrNameLst>
                                          <p:attrName>ppt_y</p:attrName>
                                        </p:attrNameLst>
                                      </p:cBhvr>
                                      <p:tavLst>
                                        <p:tav tm="0">
                                          <p:val>
                                            <p:strVal val="ppt_y"/>
                                          </p:val>
                                        </p:tav>
                                        <p:tav tm="100000">
                                          <p:val>
                                            <p:strVal val="0-ppt_h/2"/>
                                          </p:val>
                                        </p:tav>
                                      </p:tavLst>
                                    </p:anim>
                                    <p:set>
                                      <p:cBhvr>
                                        <p:cTn id="11" dur="1" fill="hold">
                                          <p:stCondLst>
                                            <p:cond delay="749"/>
                                          </p:stCondLst>
                                        </p:cTn>
                                        <p:tgtEl>
                                          <p:spTgt spid="7"/>
                                        </p:tgtEl>
                                        <p:attrNameLst>
                                          <p:attrName>style.visibility</p:attrName>
                                        </p:attrNameLst>
                                      </p:cBhvr>
                                      <p:to>
                                        <p:strVal val="hidden"/>
                                      </p:to>
                                    </p:set>
                                  </p:childTnLst>
                                </p:cTn>
                              </p:par>
                              <p:par>
                                <p:cTn id="12" presetID="2" presetClass="exit" presetSubtype="3" fill="hold" nodeType="withEffect">
                                  <p:stCondLst>
                                    <p:cond delay="0"/>
                                  </p:stCondLst>
                                  <p:childTnLst>
                                    <p:anim calcmode="lin" valueType="num">
                                      <p:cBhvr additive="base">
                                        <p:cTn id="13" dur="750"/>
                                        <p:tgtEl>
                                          <p:spTgt spid="8"/>
                                        </p:tgtEl>
                                        <p:attrNameLst>
                                          <p:attrName>ppt_x</p:attrName>
                                        </p:attrNameLst>
                                      </p:cBhvr>
                                      <p:tavLst>
                                        <p:tav tm="0">
                                          <p:val>
                                            <p:strVal val="ppt_x"/>
                                          </p:val>
                                        </p:tav>
                                        <p:tav tm="100000">
                                          <p:val>
                                            <p:strVal val="1+ppt_w/2"/>
                                          </p:val>
                                        </p:tav>
                                      </p:tavLst>
                                    </p:anim>
                                    <p:anim calcmode="lin" valueType="num">
                                      <p:cBhvr additive="base">
                                        <p:cTn id="14" dur="750"/>
                                        <p:tgtEl>
                                          <p:spTgt spid="8"/>
                                        </p:tgtEl>
                                        <p:attrNameLst>
                                          <p:attrName>ppt_y</p:attrName>
                                        </p:attrNameLst>
                                      </p:cBhvr>
                                      <p:tavLst>
                                        <p:tav tm="0">
                                          <p:val>
                                            <p:strVal val="ppt_y"/>
                                          </p:val>
                                        </p:tav>
                                        <p:tav tm="100000">
                                          <p:val>
                                            <p:strVal val="0-ppt_h/2"/>
                                          </p:val>
                                        </p:tav>
                                      </p:tavLst>
                                    </p:anim>
                                    <p:set>
                                      <p:cBhvr>
                                        <p:cTn id="15" dur="1" fill="hold">
                                          <p:stCondLst>
                                            <p:cond delay="749"/>
                                          </p:stCondLst>
                                        </p:cTn>
                                        <p:tgtEl>
                                          <p:spTgt spid="8"/>
                                        </p:tgtEl>
                                        <p:attrNameLst>
                                          <p:attrName>style.visibility</p:attrName>
                                        </p:attrNameLst>
                                      </p:cBhvr>
                                      <p:to>
                                        <p:strVal val="hidden"/>
                                      </p:to>
                                    </p:set>
                                  </p:childTnLst>
                                </p:cTn>
                              </p:par>
                              <p:par>
                                <p:cTn id="16" presetID="2" presetClass="exit" presetSubtype="8" fill="hold" nodeType="withEffect">
                                  <p:stCondLst>
                                    <p:cond delay="0"/>
                                  </p:stCondLst>
                                  <p:childTnLst>
                                    <p:anim calcmode="lin" valueType="num">
                                      <p:cBhvr additive="base">
                                        <p:cTn id="17" dur="750"/>
                                        <p:tgtEl>
                                          <p:spTgt spid="9"/>
                                        </p:tgtEl>
                                        <p:attrNameLst>
                                          <p:attrName>ppt_x</p:attrName>
                                        </p:attrNameLst>
                                      </p:cBhvr>
                                      <p:tavLst>
                                        <p:tav tm="0">
                                          <p:val>
                                            <p:strVal val="ppt_x"/>
                                          </p:val>
                                        </p:tav>
                                        <p:tav tm="100000">
                                          <p:val>
                                            <p:strVal val="0-ppt_w/2"/>
                                          </p:val>
                                        </p:tav>
                                      </p:tavLst>
                                    </p:anim>
                                    <p:anim calcmode="lin" valueType="num">
                                      <p:cBhvr additive="base">
                                        <p:cTn id="18" dur="750"/>
                                        <p:tgtEl>
                                          <p:spTgt spid="9"/>
                                        </p:tgtEl>
                                        <p:attrNameLst>
                                          <p:attrName>ppt_y</p:attrName>
                                        </p:attrNameLst>
                                      </p:cBhvr>
                                      <p:tavLst>
                                        <p:tav tm="0">
                                          <p:val>
                                            <p:strVal val="ppt_y"/>
                                          </p:val>
                                        </p:tav>
                                        <p:tav tm="100000">
                                          <p:val>
                                            <p:strVal val="ppt_y"/>
                                          </p:val>
                                        </p:tav>
                                      </p:tavLst>
                                    </p:anim>
                                    <p:set>
                                      <p:cBhvr>
                                        <p:cTn id="19" dur="1" fill="hold">
                                          <p:stCondLst>
                                            <p:cond delay="749"/>
                                          </p:stCondLst>
                                        </p:cTn>
                                        <p:tgtEl>
                                          <p:spTgt spid="9"/>
                                        </p:tgtEl>
                                        <p:attrNameLst>
                                          <p:attrName>style.visibility</p:attrName>
                                        </p:attrNameLst>
                                      </p:cBhvr>
                                      <p:to>
                                        <p:strVal val="hidden"/>
                                      </p:to>
                                    </p:set>
                                  </p:childTnLst>
                                </p:cTn>
                              </p:par>
                              <p:par>
                                <p:cTn id="20" presetID="2" presetClass="exit" presetSubtype="2" fill="hold" nodeType="withEffect">
                                  <p:stCondLst>
                                    <p:cond delay="0"/>
                                  </p:stCondLst>
                                  <p:childTnLst>
                                    <p:anim calcmode="lin" valueType="num">
                                      <p:cBhvr additive="base">
                                        <p:cTn id="21" dur="750"/>
                                        <p:tgtEl>
                                          <p:spTgt spid="10"/>
                                        </p:tgtEl>
                                        <p:attrNameLst>
                                          <p:attrName>ppt_x</p:attrName>
                                        </p:attrNameLst>
                                      </p:cBhvr>
                                      <p:tavLst>
                                        <p:tav tm="0">
                                          <p:val>
                                            <p:strVal val="ppt_x"/>
                                          </p:val>
                                        </p:tav>
                                        <p:tav tm="100000">
                                          <p:val>
                                            <p:strVal val="1+ppt_w/2"/>
                                          </p:val>
                                        </p:tav>
                                      </p:tavLst>
                                    </p:anim>
                                    <p:anim calcmode="lin" valueType="num">
                                      <p:cBhvr additive="base">
                                        <p:cTn id="22" dur="750"/>
                                        <p:tgtEl>
                                          <p:spTgt spid="10"/>
                                        </p:tgtEl>
                                        <p:attrNameLst>
                                          <p:attrName>ppt_y</p:attrName>
                                        </p:attrNameLst>
                                      </p:cBhvr>
                                      <p:tavLst>
                                        <p:tav tm="0">
                                          <p:val>
                                            <p:strVal val="ppt_y"/>
                                          </p:val>
                                        </p:tav>
                                        <p:tav tm="100000">
                                          <p:val>
                                            <p:strVal val="ppt_y"/>
                                          </p:val>
                                        </p:tav>
                                      </p:tavLst>
                                    </p:anim>
                                    <p:set>
                                      <p:cBhvr>
                                        <p:cTn id="23" dur="1" fill="hold">
                                          <p:stCondLst>
                                            <p:cond delay="74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8D4AC873-2A8C-4703-B930-ACBAE9501CE6}" type="slidenum">
              <a:rPr lang="en-US"/>
              <a:pPr>
                <a:defRPr/>
              </a:pPr>
              <a:t>2</a:t>
            </a:fld>
            <a:endParaRPr lang="en-US" dirty="0"/>
          </a:p>
        </p:txBody>
      </p:sp>
      <p:sp>
        <p:nvSpPr>
          <p:cNvPr id="22" name="Rectangle 21"/>
          <p:cNvSpPr/>
          <p:nvPr/>
        </p:nvSpPr>
        <p:spPr>
          <a:xfrm>
            <a:off x="0" y="1371600"/>
            <a:ext cx="9144000" cy="444817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315" name="TextBox 22"/>
          <p:cNvSpPr txBox="1">
            <a:spLocks noChangeArrowheads="1"/>
          </p:cNvSpPr>
          <p:nvPr/>
        </p:nvSpPr>
        <p:spPr bwMode="auto">
          <a:xfrm>
            <a:off x="276225" y="1447800"/>
            <a:ext cx="8029575" cy="2667000"/>
          </a:xfrm>
          <a:prstGeom prst="rect">
            <a:avLst/>
          </a:prstGeom>
          <a:noFill/>
          <a:ln w="9525">
            <a:noFill/>
            <a:miter lim="800000"/>
            <a:headEnd/>
            <a:tailEnd/>
          </a:ln>
        </p:spPr>
        <p:txBody>
          <a:bodyPr/>
          <a:lstStyle/>
          <a:p>
            <a:pPr marL="742950" lvl="1" indent="-285750">
              <a:buClr>
                <a:srgbClr val="7F7F7F"/>
              </a:buClr>
              <a:buSzPct val="94000"/>
              <a:buFont typeface="Calibri" pitchFamily="34" charset="0"/>
              <a:buChar char="»"/>
            </a:pPr>
            <a:r>
              <a:rPr lang="en-US" sz="2400" dirty="0" smtClean="0">
                <a:solidFill>
                  <a:srgbClr val="404040"/>
                </a:solidFill>
                <a:latin typeface="Calibri" pitchFamily="34" charset="0"/>
              </a:rPr>
              <a:t>Purpose </a:t>
            </a:r>
          </a:p>
          <a:p>
            <a:pPr marL="742950" lvl="1" indent="-285750">
              <a:buClr>
                <a:srgbClr val="7F7F7F"/>
              </a:buClr>
              <a:buSzPct val="94000"/>
              <a:buFont typeface="Calibri" pitchFamily="34" charset="0"/>
              <a:buChar char="»"/>
            </a:pPr>
            <a:r>
              <a:rPr lang="en-US" sz="2400" dirty="0" smtClean="0">
                <a:solidFill>
                  <a:srgbClr val="404040"/>
                </a:solidFill>
                <a:latin typeface="Calibri" pitchFamily="34" charset="0"/>
              </a:rPr>
              <a:t>Background</a:t>
            </a:r>
            <a:r>
              <a:rPr lang="en-US" sz="2400" dirty="0">
                <a:solidFill>
                  <a:srgbClr val="404040"/>
                </a:solidFill>
                <a:latin typeface="Calibri" pitchFamily="34" charset="0"/>
              </a:rPr>
              <a:t>, </a:t>
            </a:r>
            <a:r>
              <a:rPr lang="en-US" sz="2400" dirty="0" smtClean="0">
                <a:solidFill>
                  <a:srgbClr val="404040"/>
                </a:solidFill>
                <a:latin typeface="Calibri" pitchFamily="34" charset="0"/>
              </a:rPr>
              <a:t>context</a:t>
            </a:r>
            <a:endParaRPr lang="en-US" sz="2400" dirty="0">
              <a:solidFill>
                <a:srgbClr val="404040"/>
              </a:solidFill>
              <a:latin typeface="Calibri" pitchFamily="34" charset="0"/>
            </a:endParaRPr>
          </a:p>
          <a:p>
            <a:pPr marL="742950" lvl="1" indent="-285750">
              <a:buClr>
                <a:srgbClr val="7F7F7F"/>
              </a:buClr>
              <a:buSzPct val="94000"/>
              <a:buFont typeface="Calibri" pitchFamily="34" charset="0"/>
              <a:buChar char="»"/>
            </a:pPr>
            <a:r>
              <a:rPr lang="en-US" sz="2400" dirty="0" smtClean="0">
                <a:solidFill>
                  <a:srgbClr val="404040"/>
                </a:solidFill>
                <a:latin typeface="Calibri" pitchFamily="34" charset="0"/>
              </a:rPr>
              <a:t>Participants</a:t>
            </a:r>
          </a:p>
          <a:p>
            <a:pPr marL="742950" lvl="1" indent="-285750">
              <a:buClr>
                <a:srgbClr val="7F7F7F"/>
              </a:buClr>
              <a:buSzPct val="94000"/>
              <a:buFont typeface="Calibri" pitchFamily="34" charset="0"/>
              <a:buChar char="»"/>
            </a:pPr>
            <a:r>
              <a:rPr lang="en-US" sz="2400" dirty="0" smtClean="0">
                <a:solidFill>
                  <a:srgbClr val="404040"/>
                </a:solidFill>
                <a:latin typeface="Calibri" pitchFamily="34" charset="0"/>
              </a:rPr>
              <a:t>Methods</a:t>
            </a:r>
            <a:endParaRPr lang="en-US" sz="2400" dirty="0">
              <a:solidFill>
                <a:srgbClr val="404040"/>
              </a:solidFill>
              <a:latin typeface="Calibri" pitchFamily="34" charset="0"/>
            </a:endParaRPr>
          </a:p>
          <a:p>
            <a:pPr marL="742950" lvl="1" indent="-285750">
              <a:buClr>
                <a:srgbClr val="7F7F7F"/>
              </a:buClr>
              <a:buSzPct val="94000"/>
              <a:buFont typeface="Calibri" pitchFamily="34" charset="0"/>
              <a:buChar char="»"/>
            </a:pPr>
            <a:r>
              <a:rPr lang="en-US" sz="2400" dirty="0" smtClean="0">
                <a:solidFill>
                  <a:srgbClr val="404040"/>
                </a:solidFill>
                <a:latin typeface="Calibri" pitchFamily="34" charset="0"/>
              </a:rPr>
              <a:t>Resulting Poem</a:t>
            </a:r>
          </a:p>
          <a:p>
            <a:pPr marL="742950" lvl="1" indent="-285750">
              <a:buClr>
                <a:srgbClr val="7F7F7F"/>
              </a:buClr>
              <a:buSzPct val="94000"/>
              <a:buFont typeface="Calibri" pitchFamily="34" charset="0"/>
              <a:buChar char="»"/>
            </a:pPr>
            <a:r>
              <a:rPr lang="en-US" sz="2400" dirty="0" smtClean="0">
                <a:solidFill>
                  <a:srgbClr val="404040"/>
                </a:solidFill>
                <a:latin typeface="Calibri" pitchFamily="34" charset="0"/>
              </a:rPr>
              <a:t>Discussion</a:t>
            </a:r>
            <a:endParaRPr lang="en-US" sz="2400" dirty="0">
              <a:solidFill>
                <a:srgbClr val="404040"/>
              </a:solidFill>
              <a:latin typeface="Calibri" pitchFamily="34" charset="0"/>
            </a:endParaRPr>
          </a:p>
          <a:p>
            <a:pPr marL="742950" lvl="1" indent="-285750">
              <a:buClr>
                <a:srgbClr val="7F7F7F"/>
              </a:buClr>
              <a:buSzPct val="94000"/>
              <a:buFont typeface="Calibri" pitchFamily="34" charset="0"/>
              <a:buChar char="»"/>
            </a:pPr>
            <a:r>
              <a:rPr lang="en-US" sz="2400" dirty="0" smtClean="0">
                <a:solidFill>
                  <a:srgbClr val="404040"/>
                </a:solidFill>
                <a:latin typeface="Calibri" pitchFamily="34" charset="0"/>
              </a:rPr>
              <a:t>Conclusion</a:t>
            </a:r>
            <a:endParaRPr lang="en-US" sz="2400" dirty="0">
              <a:solidFill>
                <a:srgbClr val="404040"/>
              </a:solidFill>
              <a:latin typeface="Calibri" pitchFamily="34" charset="0"/>
            </a:endParaRPr>
          </a:p>
          <a:p>
            <a:pPr marL="742950" lvl="1" indent="-285750">
              <a:buClr>
                <a:srgbClr val="7F7F7F"/>
              </a:buClr>
              <a:buSzPct val="94000"/>
              <a:buFont typeface="Calibri" pitchFamily="34" charset="0"/>
              <a:buChar char="»"/>
            </a:pPr>
            <a:endParaRPr lang="en-US" sz="2400" dirty="0">
              <a:solidFill>
                <a:srgbClr val="404040"/>
              </a:solidFill>
              <a:latin typeface="Calibri" pitchFamily="34" charset="0"/>
            </a:endParaRPr>
          </a:p>
        </p:txBody>
      </p:sp>
      <p:sp>
        <p:nvSpPr>
          <p:cNvPr id="13316" name="TextBox 23"/>
          <p:cNvSpPr txBox="1">
            <a:spLocks noChangeArrowheads="1"/>
          </p:cNvSpPr>
          <p:nvPr/>
        </p:nvSpPr>
        <p:spPr bwMode="auto">
          <a:xfrm>
            <a:off x="0" y="685800"/>
            <a:ext cx="9144000" cy="846138"/>
          </a:xfrm>
          <a:prstGeom prst="rect">
            <a:avLst/>
          </a:prstGeom>
          <a:noFill/>
          <a:ln w="9525">
            <a:noFill/>
            <a:miter lim="800000"/>
            <a:headEnd/>
            <a:tailEnd/>
          </a:ln>
        </p:spPr>
        <p:txBody>
          <a:bodyPr tIns="0" bIns="0" anchor="b"/>
          <a:lstStyle/>
          <a:p>
            <a:r>
              <a:rPr lang="en-US" sz="4500" b="1">
                <a:solidFill>
                  <a:srgbClr val="D9D9D9"/>
                </a:solidFill>
              </a:rPr>
              <a:t>OUTLINE</a:t>
            </a:r>
          </a:p>
        </p:txBody>
      </p:sp>
      <p:sp>
        <p:nvSpPr>
          <p:cNvPr id="6" name="Text Placeholder 2"/>
          <p:cNvSpPr txBox="1">
            <a:spLocks/>
          </p:cNvSpPr>
          <p:nvPr/>
        </p:nvSpPr>
        <p:spPr bwMode="auto">
          <a:xfrm>
            <a:off x="0" y="4419600"/>
            <a:ext cx="9220200" cy="1219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lvl1pPr marL="342900" indent="-342900" algn="r" rtl="0" eaLnBrk="0" fontAlgn="base" hangingPunct="0">
              <a:spcBef>
                <a:spcPct val="20000"/>
              </a:spcBef>
              <a:spcAft>
                <a:spcPct val="0"/>
              </a:spcAft>
              <a:buFont typeface="Arial" charset="0"/>
              <a:buNone/>
              <a:defRPr lang="en-US" sz="2200" kern="1200" dirty="0" smtClean="0">
                <a:solidFill>
                  <a:schemeClr val="tx1">
                    <a:lumMod val="75000"/>
                    <a:lumOff val="25000"/>
                  </a:schemeClr>
                </a:solidFill>
                <a:latin typeface="Calibri"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r>
              <a:rPr lang="en-US" sz="2000" dirty="0" smtClean="0">
                <a:solidFill>
                  <a:schemeClr val="accent6">
                    <a:lumMod val="75000"/>
                  </a:schemeClr>
                </a:solidFill>
              </a:rPr>
              <a:t>Materials available: http</a:t>
            </a:r>
            <a:r>
              <a:rPr lang="en-US" sz="2000" dirty="0">
                <a:solidFill>
                  <a:schemeClr val="accent6">
                    <a:lumMod val="75000"/>
                  </a:schemeClr>
                </a:solidFill>
              </a:rPr>
              <a:t>://laurapinto.weebly.com</a:t>
            </a:r>
            <a:r>
              <a:rPr lang="en-US" sz="2000" dirty="0" smtClean="0">
                <a:solidFill>
                  <a:schemeClr val="accent6">
                    <a:lumMod val="75000"/>
                  </a:schemeClr>
                </a:solidFill>
              </a:rPr>
              <a:t>/</a:t>
            </a:r>
          </a:p>
          <a:p>
            <a:pPr algn="ctr" eaLnBrk="1" hangingPunct="1"/>
            <a:r>
              <a:rPr lang="en-US" sz="2000" dirty="0">
                <a:solidFill>
                  <a:schemeClr val="accent6">
                    <a:lumMod val="75000"/>
                  </a:schemeClr>
                </a:solidFill>
              </a:rPr>
              <a:t>@</a:t>
            </a:r>
            <a:r>
              <a:rPr lang="en-US" sz="2000" dirty="0" err="1">
                <a:solidFill>
                  <a:schemeClr val="accent6">
                    <a:lumMod val="75000"/>
                  </a:schemeClr>
                </a:solidFill>
              </a:rPr>
              <a:t>DrLauraPinto</a:t>
            </a:r>
            <a:endParaRPr lang="en-US" sz="2000" dirty="0">
              <a:solidFill>
                <a:schemeClr val="accent6">
                  <a:lumMod val="75000"/>
                </a:schemeClr>
              </a:solidFill>
            </a:endParaRPr>
          </a:p>
          <a:p>
            <a:pPr algn="ctr" eaLnBrk="1" hangingPunct="1"/>
            <a:r>
              <a:rPr lang="en-US" sz="2000" dirty="0">
                <a:solidFill>
                  <a:schemeClr val="accent6">
                    <a:lumMod val="75000"/>
                  </a:schemeClr>
                </a:solidFill>
              </a:rPr>
              <a:t>#</a:t>
            </a:r>
            <a:r>
              <a:rPr lang="en-US" sz="2000" dirty="0" err="1">
                <a:solidFill>
                  <a:schemeClr val="accent6">
                    <a:lumMod val="75000"/>
                  </a:schemeClr>
                </a:solidFill>
              </a:rPr>
              <a:t>PolicyLayers</a:t>
            </a:r>
            <a:endParaRPr lang="en-US" sz="2000" dirty="0">
              <a:solidFill>
                <a:schemeClr val="accent6">
                  <a:lumMod val="75000"/>
                </a:schemeClr>
              </a:solidFill>
            </a:endParaRPr>
          </a:p>
          <a:p>
            <a:pPr algn="ctr" eaLnBrk="1" hangingPunct="1"/>
            <a:r>
              <a:rPr lang="en-US" sz="2000" dirty="0" smtClean="0">
                <a:solidFill>
                  <a:schemeClr val="accent6">
                    <a:lumMod val="75000"/>
                  </a:schemeClr>
                </a:solidFill>
              </a:rPr>
              <a:t> </a:t>
            </a:r>
            <a:endParaRPr lang="en-US" sz="2000" dirty="0">
              <a:solidFill>
                <a:schemeClr val="accent6">
                  <a:lumMod val="75000"/>
                </a:schemeClr>
              </a:solidFill>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8D4AC873-2A8C-4703-B930-ACBAE9501CE6}" type="slidenum">
              <a:rPr lang="en-US"/>
              <a:pPr>
                <a:defRPr/>
              </a:pPr>
              <a:t>3</a:t>
            </a:fld>
            <a:endParaRPr lang="en-US" dirty="0"/>
          </a:p>
        </p:txBody>
      </p:sp>
      <p:sp>
        <p:nvSpPr>
          <p:cNvPr id="22" name="Rectangle 21"/>
          <p:cNvSpPr/>
          <p:nvPr/>
        </p:nvSpPr>
        <p:spPr>
          <a:xfrm>
            <a:off x="0" y="1371600"/>
            <a:ext cx="9144000" cy="444817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315" name="TextBox 22"/>
          <p:cNvSpPr txBox="1">
            <a:spLocks noChangeArrowheads="1"/>
          </p:cNvSpPr>
          <p:nvPr/>
        </p:nvSpPr>
        <p:spPr bwMode="auto">
          <a:xfrm>
            <a:off x="276225" y="1447800"/>
            <a:ext cx="8029575" cy="3513138"/>
          </a:xfrm>
          <a:prstGeom prst="rect">
            <a:avLst/>
          </a:prstGeom>
          <a:noFill/>
          <a:ln w="9525">
            <a:noFill/>
            <a:miter lim="800000"/>
            <a:headEnd/>
            <a:tailEnd/>
          </a:ln>
        </p:spPr>
        <p:txBody>
          <a:bodyPr/>
          <a:lstStyle/>
          <a:p>
            <a:pPr marL="174625" indent="-174625">
              <a:buClr>
                <a:srgbClr val="7F7F7F"/>
              </a:buClr>
              <a:buSzPct val="94000"/>
            </a:pPr>
            <a:endParaRPr lang="en-US" sz="2400" dirty="0">
              <a:solidFill>
                <a:srgbClr val="404040"/>
              </a:solidFill>
              <a:latin typeface="Calibri" pitchFamily="34" charset="0"/>
            </a:endParaRPr>
          </a:p>
          <a:p>
            <a:pPr marL="742950" lvl="1" indent="-285750">
              <a:buClr>
                <a:srgbClr val="7F7F7F"/>
              </a:buClr>
              <a:buSzPct val="94000"/>
              <a:buFont typeface="Calibri" pitchFamily="34" charset="0"/>
              <a:buChar char="»"/>
            </a:pPr>
            <a:endParaRPr lang="en-US" sz="2400" dirty="0">
              <a:solidFill>
                <a:srgbClr val="404040"/>
              </a:solidFill>
              <a:latin typeface="Calibri" pitchFamily="34" charset="0"/>
            </a:endParaRPr>
          </a:p>
          <a:p>
            <a:pPr marL="742950" lvl="1" indent="-285750">
              <a:buClr>
                <a:srgbClr val="7F7F7F"/>
              </a:buClr>
              <a:buSzPct val="94000"/>
              <a:buFont typeface="Calibri" pitchFamily="34" charset="0"/>
              <a:buChar char="»"/>
            </a:pPr>
            <a:r>
              <a:rPr lang="en-US" sz="2400" dirty="0" smtClean="0"/>
              <a:t>Document policy </a:t>
            </a:r>
            <a:r>
              <a:rPr lang="en-US" sz="2400" dirty="0"/>
              <a:t>layering </a:t>
            </a:r>
            <a:endParaRPr lang="en-US" sz="2400" dirty="0" smtClean="0"/>
          </a:p>
          <a:p>
            <a:pPr marL="742950" lvl="1" indent="-285750">
              <a:buClr>
                <a:srgbClr val="7F7F7F"/>
              </a:buClr>
              <a:buSzPct val="94000"/>
              <a:buFont typeface="Calibri" pitchFamily="34" charset="0"/>
              <a:buChar char="»"/>
            </a:pPr>
            <a:r>
              <a:rPr lang="en-US" sz="2400" dirty="0" smtClean="0"/>
              <a:t>Identify </a:t>
            </a:r>
            <a:r>
              <a:rPr lang="en-US" sz="2400" dirty="0" err="1" smtClean="0"/>
              <a:t>preservice</a:t>
            </a:r>
            <a:r>
              <a:rPr lang="en-US" sz="2400" dirty="0" smtClean="0"/>
              <a:t> teachers’ experience with policy through arts-based inquiry</a:t>
            </a:r>
          </a:p>
          <a:p>
            <a:pPr marL="742950" lvl="1" indent="-285750">
              <a:buClr>
                <a:srgbClr val="7F7F7F"/>
              </a:buClr>
              <a:buSzPct val="94000"/>
              <a:buFont typeface="Calibri" pitchFamily="34" charset="0"/>
              <a:buChar char="»"/>
            </a:pPr>
            <a:r>
              <a:rPr lang="en-US" sz="2400" dirty="0" smtClean="0"/>
              <a:t>Understand how layering contributes to intensification </a:t>
            </a:r>
            <a:r>
              <a:rPr lang="en-US" sz="2400" dirty="0"/>
              <a:t>and the deskilling of teachers</a:t>
            </a:r>
            <a:endParaRPr lang="en-US" sz="2400" dirty="0">
              <a:solidFill>
                <a:srgbClr val="404040"/>
              </a:solidFill>
              <a:latin typeface="Calibri" pitchFamily="34" charset="0"/>
            </a:endParaRPr>
          </a:p>
        </p:txBody>
      </p:sp>
      <p:sp>
        <p:nvSpPr>
          <p:cNvPr id="13316" name="TextBox 23"/>
          <p:cNvSpPr txBox="1">
            <a:spLocks noChangeArrowheads="1"/>
          </p:cNvSpPr>
          <p:nvPr/>
        </p:nvSpPr>
        <p:spPr bwMode="auto">
          <a:xfrm>
            <a:off x="0" y="685800"/>
            <a:ext cx="9144000" cy="846138"/>
          </a:xfrm>
          <a:prstGeom prst="rect">
            <a:avLst/>
          </a:prstGeom>
          <a:noFill/>
          <a:ln w="9525">
            <a:noFill/>
            <a:miter lim="800000"/>
            <a:headEnd/>
            <a:tailEnd/>
          </a:ln>
        </p:spPr>
        <p:txBody>
          <a:bodyPr tIns="0" bIns="0" anchor="b"/>
          <a:lstStyle/>
          <a:p>
            <a:r>
              <a:rPr lang="en-US" sz="4500" b="1" dirty="0" smtClean="0">
                <a:solidFill>
                  <a:srgbClr val="D9D9D9"/>
                </a:solidFill>
              </a:rPr>
              <a:t>PURPOSE</a:t>
            </a:r>
            <a:endParaRPr lang="en-US" sz="4500" b="1" dirty="0">
              <a:solidFill>
                <a:srgbClr val="D9D9D9"/>
              </a:solidFill>
            </a:endParaRPr>
          </a:p>
        </p:txBody>
      </p:sp>
    </p:spTree>
    <p:extLst>
      <p:ext uri="{BB962C8B-B14F-4D97-AF65-F5344CB8AC3E}">
        <p14:creationId xmlns:p14="http://schemas.microsoft.com/office/powerpoint/2010/main" val="358571739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87468107"/>
              </p:ext>
            </p:extLst>
          </p:nvPr>
        </p:nvGraphicFramePr>
        <p:xfrm>
          <a:off x="609600" y="1634717"/>
          <a:ext cx="8150225" cy="4812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21016324">
            <a:off x="651490" y="4040759"/>
            <a:ext cx="2209800" cy="20764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301991">
            <a:off x="7382553" y="2261442"/>
            <a:ext cx="954405" cy="1371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341683">
            <a:off x="5839312" y="1413216"/>
            <a:ext cx="843079" cy="1131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Slide Number Placeholder 3"/>
          <p:cNvSpPr>
            <a:spLocks noGrp="1"/>
          </p:cNvSpPr>
          <p:nvPr>
            <p:ph type="sldNum" sz="quarter" idx="12"/>
          </p:nvPr>
        </p:nvSpPr>
        <p:spPr/>
        <p:txBody>
          <a:bodyPr/>
          <a:lstStyle/>
          <a:p>
            <a:pPr>
              <a:defRPr/>
            </a:pPr>
            <a:fld id="{8DFC6967-CA46-45DD-81C5-897A4984C783}" type="slidenum">
              <a:rPr lang="en-US"/>
              <a:pPr>
                <a:defRPr/>
              </a:pPr>
              <a:t>4</a:t>
            </a:fld>
            <a:endParaRPr lang="en-US" dirty="0"/>
          </a:p>
        </p:txBody>
      </p:sp>
      <p:graphicFrame>
        <p:nvGraphicFramePr>
          <p:cNvPr id="19" name="Diagram 18"/>
          <p:cNvGraphicFramePr/>
          <p:nvPr>
            <p:extLst>
              <p:ext uri="{D42A27DB-BD31-4B8C-83A1-F6EECF244321}">
                <p14:modId xmlns:p14="http://schemas.microsoft.com/office/powerpoint/2010/main" val="2141210587"/>
              </p:ext>
            </p:extLst>
          </p:nvPr>
        </p:nvGraphicFramePr>
        <p:xfrm>
          <a:off x="3833275" y="569627"/>
          <a:ext cx="5270545" cy="646331"/>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pic>
        <p:nvPicPr>
          <p:cNvPr id="56344" name="Picture 5"/>
          <p:cNvPicPr>
            <a:picLocks noChangeAspect="1" noChangeArrowheads="1"/>
          </p:cNvPicPr>
          <p:nvPr/>
        </p:nvPicPr>
        <p:blipFill>
          <a:blip r:embed="rId16"/>
          <a:srcRect/>
          <a:stretch>
            <a:fillRect/>
          </a:stretch>
        </p:blipFill>
        <p:spPr bwMode="auto">
          <a:xfrm rot="20483146">
            <a:off x="6464750" y="2029360"/>
            <a:ext cx="1113963" cy="16285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6348" name="Picture 28"/>
          <p:cNvPicPr>
            <a:picLocks noChangeAspect="1" noChangeArrowheads="1"/>
          </p:cNvPicPr>
          <p:nvPr/>
        </p:nvPicPr>
        <p:blipFill>
          <a:blip r:embed="rId17"/>
          <a:srcRect/>
          <a:stretch>
            <a:fillRect/>
          </a:stretch>
        </p:blipFill>
        <p:spPr bwMode="auto">
          <a:xfrm rot="592385">
            <a:off x="1961505" y="4126345"/>
            <a:ext cx="1343219" cy="17588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AutoShape 2" descr="data:image/jpeg;base64,/9j/4AAQSkZJRgABAQAAAQABAAD/2wCEAAkGBxIHEhMUEBQWFhUWGBUbGBcXGRwVHxoXHBUZGhsZGSAbISkgGBspJx4bITEhJSs3LjouGh8zODMsNyguLisBCgoKDAwNFxAPFCwZFBwsLCs3KywsNyw3LCsrNywsNysrLDcrLCsrKysrKysrKysrKysrKysrKysrKysrKysrK//AABEIAI4BZAMBIgACEQEDEQH/xAAcAAEAAgMBAQEAAAAAAAAAAAAABgcEBQgBAwL/xABIEAABAwIEAwQECgYIBwEAAAABAAIDBBEFBhIhBzFBEyJRYXGBkaEIFDI0UmJydLKzMzVCQ3OxFiNTgpKitMEkY3WTo9HjF//EABUBAQEAAAAAAAAAAAAAAAAAAAAB/8QAFhEBAQEAAAAAAAAAAAAAAAAAAEEB/9oADAMBAAIRAxEAPwC8EREBEQmyAiIgIiICIiAiIgIiICIiAiIgIiICIiAiIgIiICIiAiIgIiICIiAiIgIiICIiAiIgIiICIiAiIgKuOO2IfFcPbGP38zGn7LAZD72t9qsdU7x/DquTDoG/vDMB9pzoWN/EgiGG4vjeU445h24p3Na9vagzxFjmggnc9kLWNrtKtbIPEqDNREUoENT0Ze7ZLC5MZ6m2+k78+YBKnEMQha1jR3WgADyAsFBc3cMKbGP66ktS1IIc18fdaXg3Bc0cnX31tsb7m9rIJfS4xT1c0sEcrXTQ27SMHvNuAQSOo3G48VnKpsz4RVyU0WKRsMGJUgIqABtMxh0udYbPaQNQtzaSOYbadZJzTFm2mbNHYPHdljvcsfbceYPMHqD6Qg36KP5yzdT5QibJUanOeSGRssXPI52uQABtck9R1IC++UcxR5ppm1ETXMDi5pa+1wWmx5EgoNyiIgIiICIiAiIgIiICIiAiIgIiICIiAiIgIiICIiAiIgIiICIiAiIgIiICIiAiIgKseK1F22IYI8/J+Mhh9JlgcPwn2KzlWGWaB2Px1VNI609DijpY3Oue6Ju0HmA4GRvrBQWeiIg8c0OBB3B5jyXNlFisnDnFZxENUbJHMfHe2uHVqYPtBpBB8b9CV0ouYuKDw/Fq4j+0YPWIYwfeCgsXM2DRcUpqWakrImwsjc2Rp/SsJcCR2Z5Ejbc22B7wVkYHhUOAQR08A0xxiwubkkm5c49XEkknxK5Sw/DJcXkEcETpZOjWN1EeZ6NHmdlYWDcFKusAdVSRQA27oHbP9BsQ0H0OKC+O2b9Ie0L1rw7kQfQVVX/4rhmHsdJU1E2lou5xMUbQPH5Gw9aj1RhOVKU2FXNqHWPW/wB7YiEF8IoHlzPeDUEMcEVYdLBYGcSgncnvOkaPH0DkLBS/DsWp8VF6eaKUeMb2v/kUGaiIgIiICIiAiIgIiICIiAiIgIiICIiAiIgIiICIiAiIgIiICIiAiIgIiICqHFMYGScxSPkOmnrI4jIejdtDX+pzDfykceitHFMWp8HaH1M0cTSbB0jgwE+AvzKqXj5DHVMoamNzXNd2rA5pDg5pDXtII2I2d7UFzA6twvVzvkbifUZZY2GZvb07dmi9nxjwYTs5vg08uhAFld2Vc0U2a4jLTOJDTpe1w0uY617OHLkeYJHmg3SoTD+HFbmmuqZKpr6eEzzOc9ws5wMjrCJp57W7x7trW1clfaINbgGA0+XohFSxhjetty4/Se47uPmVskRAWDiODU2KC1RBFKPrsa7+YWciCu8d4PUGIXNOX0z/AKh1sv5seeXk0hVhmThviGWT2jW9qxu4mgvqb5uaO+z0i4Hiuk1H82ZwpMqM1VD7vIuyJu73+gdB9Y2CCi8vcT8Rwew7X4xHt3J+/t5PHfv5kkeStfKnFWix0tZMfi0xsNMhGhx8GSbA+FnWPkqOzPjRzJUumEMcReQBHE3cm+2ogXkkPjbfbZTzI/CKTENMuJAxxcxADZ7x9cj9G3yHe+yiryRfKlp2UjGxxtDWMaGtaBYNaBYADoAF9UQREQEREBERAREQEREBERAREQEREBERAREQEREBERAREQEREBERBXvErh/NnCeCSKdjGsYWFrwTa7rl7LcydgQbfJbuq24oQw4AKXDYHlzaZr5JXOPOWYh2/RtgL28JAr9x3FY8Dp5aiX5ETC4+fg0eZNgPMqrOGOT3Y/K7FcRGoyvMkUZ3BJP6Qg82jkweAB+ig0GSOFM+OtbNVl1PCbFrbf1jx4gHaMebgT5ciruy/gNPl2IQ0sYYy9z1LnWALnE7udsNz4AcgtkiD41lUyhjfJK4MYwFznONgGgXJK+OFYrBjEYkppWSsO2phvv1B8D5FRzi27ThNX6Ih7Z4wufcuZiqctS9rSyaSdnNPea8eD29fTzG9iLoOsUVWYFxqppwBWxSQu6uYO1Z7u+PRpPpUpg4jYVOLisjH29UZ9jwCglS1OPZmo8vNvVTsj2uGk3e77LBdzvUFHcdz1g9XEWSVxDTbendKHei8I1W9yr9lZl581qWgrK2Vx3sZHXueZD5Lk+lvrCDLzPximr3djhkRZquBI5uuR3P9HGLgeNzc+QWmwLhhiWZHmWqJgDzd0k93yu89F9V+nfIsr2wjCKfCmgU0EcIIFwxjWH+9p5lbBBF8pZDosrWdCzXLbeaSzn+enoweTQPO6lCIgIdlDeIefYsnsDWgSVLxdkd7BreWuS24bzsOZINrWJFGV+L4lnWXQ5007ncoYwdAH2G90AfSd6yg6bOJQNNjLHfw1tv/NZLSHbjcLmlnCnFXNv8UA+qZIb/AI7e9a6KbEckShoM9K/npOzHeO28cg890HVCKvuG3EhuaD2FQBHUgXFvkygcyy/yXDmWnpuL2NrBQEREBERARYWN4mzBaeaolDiyJjnuDQCSGi5AuQL+kqEZO4m/0rrvi8dP2cfZyP1Pddx0lotYCzefiUFiIiICIiAiIgIiICKreO2MVWGxUzIHvjikdJ2j2EsJc0NLGahuAQXmw56fJfrgVjFVicNS2oe+SONzBHI8l51EOL2ajuQO4d+WpBaCIiAiIgIiICIiAiIgrzPjf6U1tPhgNoWD4zWG9v6tptHGT01G59h6KfUjmPjYYraC1pZbYabDTbytZVXjtC+jqTSOe11Ri9UXTOZfuUEXKK53uWNcP8Y6Aq2ANOw5IPUREFe8c68UuG9n1mliaPQ09qfV3LesKiMJwqfGpRFTRukkP7Leg6lxOzW+ZNlYXFqvkzVicVDSjWYbsAB2Mz7F5P1WgNuelnqcnLAyVg1Y2m3qPi8rnygWc5/ZncdQ1u+kdPMkklQzC+CNTMAampiiPVrGGY28LksAPqPrUloeClDDvLNUS+WprB/lbq96hnBfMdTT10dLrc+CYSXYSXBhbGXh7b/J+TYgbHV42V/oIpQcN8KobaaSN3nKXTfmEhSWlpI6NumJjGN8GNDR7AvsiIIiICx8RrWYbFJNIbMjY57j9VrST/JZChPGWrNLhM+nYyOiZ6nSt1D1gEetBQ1XUVGb60uI1TVMgDW32bc2a3ya0WF/BpK6TyfleDKkDYoRd2xkkI70j7buPl4DoFS/A2gFXiWtwuIYZHjye4tjHuc9dCIC12P4JBmGF0FSwOY72td0cw/suHitiiDlHGcPnyjWvj1FssDwWSDa/JzHjyItcekLpnK2MtzDSQVDdu0YCR9F42e31OBHqVS/CCoRFUUkwG8kcjHH+G5pb+Y72KR8AqszUM0Z/dVDg3ya6Nj/AMRcfWipBBxGw2oqBTNmcZTJ2Qb2Utu01abatOnnte9ll5mztQ5YOmpmAkIuI2AvfY8iQ35I83WC5xnrnYZiEkzAC6Kqle2/LU2dxF/JTvI3DJ+aWfHMRmkDZjraGka5Qf3j3OB0td0AF7WNxsgl0HGfDZXWc2oYPpOjaR7GPc73KdYTikGMxiWmkbJGeTmm+/UHqD5HdVnmfg1T9i91A6RsrQSGPdra+2+m5F2uPIG9vJQbhHmF+CV8TLkRVLhHI07DUdo3W+kHWb6HHyRFzcUqyOkwurEjg0yRPYwE7ue4WDR4n/0SqS4XY5Bl2vE9U8sj7KRtw1z+84ssLNBPQqyuK+TBiEVRWy1MxMET3Rw2aI2gC9htffq69z6AAKs4fZcZmus+LyvexvZyP1Mte7S0W7wIt3kVeOH8TcLxKWOKKdxfI5rWgwytu5xsBcsAHrUtllbCC55DWgXJJsAPEk8gq6wfg/TYTPDO2pnc6J7HhruzsS1wIBs0Gy33EvAJcy0LqeDTrdJCe8bAAPBcT5AXKIwMV4sYXh5LWyPmI/sWah6nOsw+orFo+MmG1Bs8TxDxfGCP/G5x9ywcI4KUkDR8amllfbcMtEy/kAC7/N6li5p4NQtifJh75BI1pIieQ9r7b6QbamuPQkkeQ5oLSw7EIsUjbLBI2SN3JzCHA+zr5LGx7H6bLzGyVcgjY52kEhzru0l1u6D0B9iorgrmF2GVzILnsaq7S3oJA0uY8eB20nxuPAKb/CB+Y033pv5EyCd4LmOlx2N8tNKHxxkh7rFgaQ0ON9QHQg3UereK2E0ji01Bdbm5kcj2+pwbYjzCofD8QqamnGH04JE8+ssbzkcWMY1h6aRpLjfbqbaVZGHcDu1j/wCKqi15G7YmAhtxy1ON3emwQWPmvMFDhMDHV5HYzEBodG6UOOnVYtDT0F9wv1lHHKLG4nHDyOyjdpIbG6ENdYOsGuaPEHYKB8fI+xo6JvPTNa/oheF9Pg+fNav7wPyWILVUTzBxGw7AXGOSbXIL3ZEDIQfBxHdafIm6iPGnO0lARQ0ry1zmh072mxDT8mNp6E8yedreKivDrhk7M7O3qHuhp7kMDANcljYltwQxnS5Bvvy5kJ9T8Z8NlNnMqWD6To2kf5HuPuU1wTHKbHmdpSyslb10ndp8HA7tPkQoNiPBegnYRBJNE/o4uEgv9ZrhuPQQqlmZW8Pa4gO0TR2NxcsljPK421xu325gg8iLgOpEWqyvjkeY6WKpi2Eg3bzLXg2c0+gghbVAREQERYOO14wumnmP7qKR/wDhYT/sgrPKFScx5irKi92U8b44/Kzmxi3kbSu/vK2lTnweKc2rpHG5PYMv5gSOcfXqCludOJdJlrUxhE9QLjs2HZp/5juTPRu7y6oJHmLHqfLkDp6p4YxvrLndGsH7Tj4evkLqM5nzpLgGHslmYG1lRcQQAFxaXHuhw5uLAW6rc3WaLXCi2TsHq85TDFMTBfHGC6mgAsHEbgsaeTLgWJ3cbEmwF5DlDLVRilScTxZtpj83p+Yp2b2v9fc+0k7mzQ+vC7JP9HYzUVPerJxd5O5Y1x1Fl+rid3HqfIBTsi/Neog0+D5VosEkdJTU8cT3Cxc0W2JuWt+i3YbCw2C3CIgIiICIiAoDxwYXYU8/RlgJ9bw3/cKfLS50wg49Q1MA+U+M6L/2je8z/MAgqHgFOGV07DzfTkj+7Iy/4vcr4XK+R8c/o3XQTuuGNcWyi2/ZuGl1xzu35VvFq6mjkEoDmkEEAgjcEHcEeIQfpERBTfwhpxehZ1/4h3q/qgP5n2LP+D5GRS1buhqAPZCw/wC6r/ivmJuYa97ozeKECJh6HSSXuHkXEi/UNBVzcJ8HODYZA14s+W8rhaxBebtB8w3SD6EHPtXSfH6+SLl2tW+O46a6ktv711dFE2Boa0ANaAAB0AFgAuXsP/XDP+oD/WLqRF0XLOIRfE8WeG/sV5t5AVVwF1MuXcf/AFxN9+d/qURf3En9VV/3eX8Kpzgd+tR93m/FGrj4k/qqv+7y/hVOcDv1qPu834o0HQ6xcTxGHCY3S1EjY4283ONh5DzJ5ADdZS514z4+/Eq+SEkiKms1remssDnvPnvp9DfMoJzinGukgJFPBLN9Z1omn0Xu72tC1g45nrQ/+f8A+a2uSOFFLTwxy1ze2me0OLCSGMuL6bC2sjqXXF+QCmLck4YBb4hSf9iM+/TdBzpliftMTpHtGkOrICB4B1Q3u+w2Vs/CB+Y033pv5EyqjA9Ixan0W0fH4dNuWn423TbytZWv8IH5jTfem/kTIqN8AsLbU1VRUOF+xja1nk6UuuR5gMI9Dyr0VSfB7/RVv8SL8DlbaIqn4QfzWk/jn8l69+D581q/vA/JYvPhB/NaT+OfyXr34PnzWr+8D8liLFU5jldjmJVFz3pqpzGnwBl7JnsAb7F1JQ0jKCNkUYDWRta1oHRrRYBct49GcCxKfUDeGqc+3iBN2jfaLH1rqiCZtQ1r2G7XAFpHUEXBRH7VUfCAwxslPTVIHeZIYyfqPaXeuxYLfaKtdVbx/r2xUlPDcapJtdvqMY4E+17UGP8AB8rS+GrhJ2ZJG8eWtpabf9u/rKtpVJ8HyiLIqyYjZ744wfHQ0uP5gVtoCIiAohxaqfiuE1Z+k1jPU+VjD7iVL1p815fjzRTup5XPYxzmEllr914dYXBA5eCDmbCcUrI2OpaR8oEzrmOIHU91gObRrtYcgbc7q0Mg8Iuy0zYmAeraYWIH8UjZ32Bt4k8lZGXMrUeWm6aWFrCflPPee77Tj3iPLl4BblB40adhsAvURAREQEREBERAREQEREFGcXsgvopH1tIwuheS6ZjRcxvPypABzYeZ8Dc8jtqMicTp8sMEMje3px8lurS+MeDHbgt+qfUQNl0UoVmDhbhuNOL+zdA93N0BDLm97lpBZc9Tpv5oNU3jVh5bcxVIP0dDL+3tLe9QzOnFqfHI3Q0jDTxOFnPLryOaeY22jHQ2JPmFJTwOp77Vc1vssv7bW9y3eCcJMNwwh0jX1Dhy7dwLf8DQ1rh9oFBWfC/IT8xysnnZakYQdxbtiOTG+LPpO5fsjmbdEjZeMaGAAAADYAbADwC9Qct4f+uGf9QH+sXUig8XCugiqBUgzdoJRN8sW19p2nLTyv0U4QFy7j/64m+/O/1K6iUHq+FlBV1Dqhxm7R0plNngDXr18tPK/RBIc34c7FqGrhZ8qSGVrftFh0++y5tyXmA5WrI6jQXBupsjOTixws4C/JwNjY9W2Nua6pUIzVwvocxSOl78ErjdzoiAHHxc1wIv4kWJ63QfuPinhc3ZhkznPkc1rWCKQHU5wABu0NG553VQ8YcIfh+JzucDoqLSMPQjS1rx6QQfU5virDwzgvS0crJH1M7tD2vAAY0EtcHC/dJtcdLKeZgwCmzHF2VVGJG8xzBafpNcN2n0IIHk7i1Ry08bK5xhmY0Nc7Q57X2FtQLAdJPUHre11h534uwOhfFhut8jwW9sWlgYDsSwOGp7/Da3Xe1j96jghSuJMdTO0eDgx9vIENHvW/yrwxocuPEoD5pWm7XzEHQfFjWgNB8yCR0KCict0rqDEqOORpY5lXShzTzaROzY+atv4QPzGm+9N/ImW8n4Z0M9X8bJm7XthNs8adYeHjbTyuOS3ObMrQZsiZFU69LHh40O0nVpc3fY7WcUVX/we/0Vb/Ei/A5W2o/lHKFPlJsjaYyWkLS7W7VuAQLbCykCIqn4QfzWk/jn8l69+D581q/vA/JYpxm3KdPm1kbKnXpjdqbodpN9JbvsehKZSypT5TjkjptemR2t2t2o30hu2w2sAgrzjZkx85+P07S6zQ2drRc2HyZQOth3XeQaeQK1fDbii3BIm01cHGJm0UrBqLG/Qe0blo6FtzawttdXooLmLhTh+NOL2h9O8m5MJABPmxwLR/dAQK/i1hVKwuZK+V1tmMjeCfK7w1o9ZVNYxiNXxFrxoZeR/diiBu2OMHqegF7ueR19AVlQcEKVpu+qncPBoY33lpU9y3likyywspIgy/ynG7nu+047n0ch0QMpYCzLNJFTRm+gd53LU8m73eVyTt0Fh0W4REBERAREQEREBERAREQEREBERAREQEREBERAREQEREBERAREQEREBERAREQEREBERAREQEREBERAREQERE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rot="1256247">
            <a:off x="1284232" y="1567455"/>
            <a:ext cx="2433350" cy="1584123"/>
          </a:xfrm>
          <a:prstGeom prst="rect">
            <a:avLst/>
          </a:prstGeom>
        </p:spPr>
      </p:pic>
      <p:pic>
        <p:nvPicPr>
          <p:cNvPr id="6" name="Picture 5"/>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rot="20939975">
            <a:off x="585854" y="2084843"/>
            <a:ext cx="991340" cy="13976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rot="1559126">
            <a:off x="2993065" y="5163511"/>
            <a:ext cx="905013" cy="1175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rot="1854362">
            <a:off x="1263024" y="2692019"/>
            <a:ext cx="876823" cy="12428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7" name="Picture 16"/>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rot="752466">
            <a:off x="6278071" y="4143994"/>
            <a:ext cx="1123950"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rot="20878401">
            <a:off x="7192431" y="4531349"/>
            <a:ext cx="880166" cy="11462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rot="1449158">
            <a:off x="7338541" y="3287075"/>
            <a:ext cx="793205" cy="10120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8" name="Picture 17"/>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rot="1505302">
            <a:off x="7679361" y="5179111"/>
            <a:ext cx="819150" cy="11811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rot="20806723">
            <a:off x="5686376" y="5000182"/>
            <a:ext cx="960306" cy="13865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Picture 15"/>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2934643" y="1320895"/>
            <a:ext cx="2350344" cy="580507"/>
          </a:xfrm>
          <a:prstGeom prst="rect">
            <a:avLst/>
          </a:prstGeom>
        </p:spPr>
      </p:pic>
      <p:pic>
        <p:nvPicPr>
          <p:cNvPr id="3" name="Picture 2"/>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rot="20423508">
            <a:off x="5078535" y="1711454"/>
            <a:ext cx="1005401" cy="14760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2" name="TextBox 23"/>
          <p:cNvSpPr txBox="1">
            <a:spLocks noChangeArrowheads="1"/>
          </p:cNvSpPr>
          <p:nvPr/>
        </p:nvSpPr>
        <p:spPr bwMode="auto">
          <a:xfrm>
            <a:off x="8399" y="0"/>
            <a:ext cx="9144000" cy="685800"/>
          </a:xfrm>
          <a:prstGeom prst="rect">
            <a:avLst/>
          </a:prstGeom>
          <a:noFill/>
          <a:ln w="9525">
            <a:noFill/>
            <a:miter lim="800000"/>
            <a:headEnd/>
            <a:tailEnd/>
          </a:ln>
        </p:spPr>
        <p:txBody>
          <a:bodyPr tIns="0" bIns="0" anchor="b"/>
          <a:lstStyle/>
          <a:p>
            <a:r>
              <a:rPr lang="en-US" sz="4500" b="1" dirty="0" smtClean="0">
                <a:solidFill>
                  <a:srgbClr val="D9D9D9"/>
                </a:solidFill>
              </a:rPr>
              <a:t>BACKGROUND</a:t>
            </a:r>
            <a:endParaRPr lang="en-US" sz="4500" b="1" dirty="0">
              <a:solidFill>
                <a:srgbClr val="D9D9D9"/>
              </a:solidFill>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8D4AC873-2A8C-4703-B930-ACBAE9501CE6}" type="slidenum">
              <a:rPr lang="en-US"/>
              <a:pPr>
                <a:defRPr/>
              </a:pPr>
              <a:t>5</a:t>
            </a:fld>
            <a:endParaRPr lang="en-US" dirty="0"/>
          </a:p>
        </p:txBody>
      </p:sp>
      <p:sp>
        <p:nvSpPr>
          <p:cNvPr id="22" name="Rectangle 21"/>
          <p:cNvSpPr/>
          <p:nvPr/>
        </p:nvSpPr>
        <p:spPr>
          <a:xfrm>
            <a:off x="0" y="1371600"/>
            <a:ext cx="9144000" cy="444817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315" name="TextBox 22"/>
          <p:cNvSpPr txBox="1">
            <a:spLocks noChangeArrowheads="1"/>
          </p:cNvSpPr>
          <p:nvPr/>
        </p:nvSpPr>
        <p:spPr bwMode="auto">
          <a:xfrm>
            <a:off x="276225" y="1447800"/>
            <a:ext cx="8029575" cy="3513138"/>
          </a:xfrm>
          <a:prstGeom prst="rect">
            <a:avLst/>
          </a:prstGeom>
          <a:noFill/>
          <a:ln w="9525">
            <a:noFill/>
            <a:miter lim="800000"/>
            <a:headEnd/>
            <a:tailEnd/>
          </a:ln>
        </p:spPr>
        <p:txBody>
          <a:bodyPr/>
          <a:lstStyle/>
          <a:p>
            <a:pPr marL="742950" lvl="1" indent="-285750">
              <a:lnSpc>
                <a:spcPct val="200000"/>
              </a:lnSpc>
              <a:buClr>
                <a:srgbClr val="7F7F7F"/>
              </a:buClr>
              <a:buSzPct val="94000"/>
              <a:buFont typeface="Calibri" pitchFamily="34" charset="0"/>
              <a:buChar char="»"/>
            </a:pPr>
            <a:r>
              <a:rPr lang="en-US" sz="2400" dirty="0" err="1" smtClean="0"/>
              <a:t>Preservice</a:t>
            </a:r>
            <a:r>
              <a:rPr lang="en-US" sz="2400" dirty="0" smtClean="0"/>
              <a:t> teachers in an Ontario faculty of education</a:t>
            </a:r>
          </a:p>
        </p:txBody>
      </p:sp>
      <p:sp>
        <p:nvSpPr>
          <p:cNvPr id="13316" name="TextBox 23"/>
          <p:cNvSpPr txBox="1">
            <a:spLocks noChangeArrowheads="1"/>
          </p:cNvSpPr>
          <p:nvPr/>
        </p:nvSpPr>
        <p:spPr bwMode="auto">
          <a:xfrm>
            <a:off x="0" y="685800"/>
            <a:ext cx="9144000" cy="846138"/>
          </a:xfrm>
          <a:prstGeom prst="rect">
            <a:avLst/>
          </a:prstGeom>
          <a:noFill/>
          <a:ln w="9525">
            <a:noFill/>
            <a:miter lim="800000"/>
            <a:headEnd/>
            <a:tailEnd/>
          </a:ln>
        </p:spPr>
        <p:txBody>
          <a:bodyPr tIns="0" bIns="0" anchor="b"/>
          <a:lstStyle/>
          <a:p>
            <a:r>
              <a:rPr lang="en-US" sz="4500" b="1" dirty="0" smtClean="0">
                <a:solidFill>
                  <a:srgbClr val="D9D9D9"/>
                </a:solidFill>
              </a:rPr>
              <a:t>PARICIPANTS</a:t>
            </a:r>
            <a:endParaRPr lang="en-US" sz="4500" b="1" dirty="0">
              <a:solidFill>
                <a:srgbClr val="D9D9D9"/>
              </a:solidFill>
            </a:endParaRPr>
          </a:p>
        </p:txBody>
      </p:sp>
    </p:spTree>
    <p:extLst>
      <p:ext uri="{BB962C8B-B14F-4D97-AF65-F5344CB8AC3E}">
        <p14:creationId xmlns:p14="http://schemas.microsoft.com/office/powerpoint/2010/main" val="988488456"/>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8D4AC873-2A8C-4703-B930-ACBAE9501CE6}" type="slidenum">
              <a:rPr lang="en-US"/>
              <a:pPr>
                <a:defRPr/>
              </a:pPr>
              <a:t>6</a:t>
            </a:fld>
            <a:endParaRPr lang="en-US" dirty="0"/>
          </a:p>
        </p:txBody>
      </p:sp>
      <p:sp>
        <p:nvSpPr>
          <p:cNvPr id="22" name="Rectangle 21"/>
          <p:cNvSpPr/>
          <p:nvPr/>
        </p:nvSpPr>
        <p:spPr>
          <a:xfrm>
            <a:off x="0" y="1371600"/>
            <a:ext cx="9144000" cy="444817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315" name="TextBox 22"/>
          <p:cNvSpPr txBox="1">
            <a:spLocks noChangeArrowheads="1"/>
          </p:cNvSpPr>
          <p:nvPr/>
        </p:nvSpPr>
        <p:spPr bwMode="auto">
          <a:xfrm>
            <a:off x="276225" y="1447800"/>
            <a:ext cx="8029575" cy="3513138"/>
          </a:xfrm>
          <a:prstGeom prst="rect">
            <a:avLst/>
          </a:prstGeom>
          <a:noFill/>
          <a:ln w="9525">
            <a:noFill/>
            <a:miter lim="800000"/>
            <a:headEnd/>
            <a:tailEnd/>
          </a:ln>
        </p:spPr>
        <p:txBody>
          <a:bodyPr/>
          <a:lstStyle/>
          <a:p>
            <a:pPr marL="742950" lvl="1" indent="-285750">
              <a:lnSpc>
                <a:spcPct val="150000"/>
              </a:lnSpc>
              <a:buClr>
                <a:srgbClr val="7F7F7F"/>
              </a:buClr>
              <a:buSzPct val="94000"/>
              <a:buFont typeface="Calibri" pitchFamily="34" charset="0"/>
              <a:buChar char="»"/>
            </a:pPr>
            <a:r>
              <a:rPr lang="en-US" sz="2400" dirty="0"/>
              <a:t>S</a:t>
            </a:r>
            <a:r>
              <a:rPr lang="en-US" sz="2400" dirty="0" smtClean="0"/>
              <a:t>ystematic </a:t>
            </a:r>
            <a:r>
              <a:rPr lang="en-US" sz="2400" dirty="0"/>
              <a:t>use of artistic processes or artistic expression to examine experiences (</a:t>
            </a:r>
            <a:r>
              <a:rPr lang="en-US" sz="2400" dirty="0" err="1"/>
              <a:t>McNiff</a:t>
            </a:r>
            <a:r>
              <a:rPr lang="en-US" sz="2400" dirty="0"/>
              <a:t>, 2008</a:t>
            </a:r>
            <a:r>
              <a:rPr lang="en-US" sz="2400" dirty="0" smtClean="0"/>
              <a:t>) </a:t>
            </a:r>
          </a:p>
          <a:p>
            <a:pPr marL="742950" lvl="1" indent="-285750">
              <a:lnSpc>
                <a:spcPct val="150000"/>
              </a:lnSpc>
              <a:buClr>
                <a:srgbClr val="7F7F7F"/>
              </a:buClr>
              <a:buSzPct val="94000"/>
              <a:buFont typeface="Calibri" pitchFamily="34" charset="0"/>
              <a:buChar char="»"/>
            </a:pPr>
            <a:r>
              <a:rPr lang="en-US" sz="2400" dirty="0" smtClean="0"/>
              <a:t>Allows participants </a:t>
            </a:r>
            <a:r>
              <a:rPr lang="en-US" sz="2400" dirty="0"/>
              <a:t>to “open doors” and “put up </a:t>
            </a:r>
            <a:r>
              <a:rPr lang="en-US" sz="2400" dirty="0" smtClean="0"/>
              <a:t>mirrors:” artistic </a:t>
            </a:r>
            <a:r>
              <a:rPr lang="en-US" sz="2400" dirty="0"/>
              <a:t>expression alters conventional frameworks for re-imagination </a:t>
            </a:r>
            <a:r>
              <a:rPr lang="en-US" sz="2400" dirty="0" smtClean="0">
                <a:solidFill>
                  <a:srgbClr val="404040"/>
                </a:solidFill>
                <a:latin typeface="+mn-lt"/>
              </a:rPr>
              <a:t> </a:t>
            </a:r>
          </a:p>
          <a:p>
            <a:pPr marL="742950" lvl="1" indent="-285750">
              <a:lnSpc>
                <a:spcPct val="150000"/>
              </a:lnSpc>
              <a:buClr>
                <a:srgbClr val="7F7F7F"/>
              </a:buClr>
              <a:buSzPct val="94000"/>
              <a:buFont typeface="Calibri" pitchFamily="34" charset="0"/>
              <a:buChar char="»"/>
            </a:pPr>
            <a:r>
              <a:rPr lang="en-US" sz="2400" dirty="0"/>
              <a:t>Poetry </a:t>
            </a:r>
            <a:r>
              <a:rPr lang="en-US" sz="2400" dirty="0" smtClean="0"/>
              <a:t>disrupts </a:t>
            </a:r>
            <a:r>
              <a:rPr lang="en-US" sz="2400" dirty="0"/>
              <a:t>taken-for-</a:t>
            </a:r>
            <a:r>
              <a:rPr lang="en-US" sz="2400" dirty="0" err="1"/>
              <a:t>granteds</a:t>
            </a:r>
            <a:r>
              <a:rPr lang="en-US" sz="2400" dirty="0"/>
              <a:t> and </a:t>
            </a:r>
            <a:r>
              <a:rPr lang="en-US" sz="2400" dirty="0" smtClean="0"/>
              <a:t>sees </a:t>
            </a:r>
            <a:r>
              <a:rPr lang="en-US" sz="2400" dirty="0"/>
              <a:t>things differently with an eye to change </a:t>
            </a:r>
            <a:endParaRPr lang="en-US" sz="2400" dirty="0" smtClean="0">
              <a:solidFill>
                <a:srgbClr val="404040"/>
              </a:solidFill>
              <a:latin typeface="+mn-lt"/>
            </a:endParaRPr>
          </a:p>
        </p:txBody>
      </p:sp>
      <p:sp>
        <p:nvSpPr>
          <p:cNvPr id="13316" name="TextBox 23"/>
          <p:cNvSpPr txBox="1">
            <a:spLocks noChangeArrowheads="1"/>
          </p:cNvSpPr>
          <p:nvPr/>
        </p:nvSpPr>
        <p:spPr bwMode="auto">
          <a:xfrm>
            <a:off x="0" y="685800"/>
            <a:ext cx="9144000" cy="846138"/>
          </a:xfrm>
          <a:prstGeom prst="rect">
            <a:avLst/>
          </a:prstGeom>
          <a:noFill/>
          <a:ln w="9525">
            <a:noFill/>
            <a:miter lim="800000"/>
            <a:headEnd/>
            <a:tailEnd/>
          </a:ln>
        </p:spPr>
        <p:txBody>
          <a:bodyPr tIns="0" bIns="0" anchor="b"/>
          <a:lstStyle/>
          <a:p>
            <a:r>
              <a:rPr lang="en-US" sz="4000" b="1" dirty="0" smtClean="0">
                <a:solidFill>
                  <a:srgbClr val="D9D9D9"/>
                </a:solidFill>
              </a:rPr>
              <a:t>METHODS: ARTS-BASED INQUIRY</a:t>
            </a:r>
            <a:endParaRPr lang="en-US" sz="4000" b="1" dirty="0">
              <a:solidFill>
                <a:srgbClr val="D9D9D9"/>
              </a:solidFill>
            </a:endParaRPr>
          </a:p>
        </p:txBody>
      </p:sp>
    </p:spTree>
    <p:extLst>
      <p:ext uri="{BB962C8B-B14F-4D97-AF65-F5344CB8AC3E}">
        <p14:creationId xmlns:p14="http://schemas.microsoft.com/office/powerpoint/2010/main" val="988488456"/>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C082805-5D7A-4899-A947-14611A1916BA}" type="slidenum">
              <a:rPr lang="en-US"/>
              <a:pPr>
                <a:defRPr/>
              </a:pPr>
              <a:t>7</a:t>
            </a:fld>
            <a:endParaRPr lang="en-US" dirty="0"/>
          </a:p>
        </p:txBody>
      </p:sp>
      <p:sp>
        <p:nvSpPr>
          <p:cNvPr id="2" name="TextBox 1"/>
          <p:cNvSpPr txBox="1">
            <a:spLocks noChangeArrowheads="1"/>
          </p:cNvSpPr>
          <p:nvPr/>
        </p:nvSpPr>
        <p:spPr bwMode="auto">
          <a:xfrm>
            <a:off x="609600" y="2111375"/>
            <a:ext cx="7924800" cy="708025"/>
          </a:xfrm>
          <a:prstGeom prst="rect">
            <a:avLst/>
          </a:prstGeom>
          <a:noFill/>
          <a:ln w="9525">
            <a:noFill/>
            <a:miter lim="800000"/>
            <a:headEnd/>
            <a:tailEnd/>
          </a:ln>
        </p:spPr>
        <p:txBody>
          <a:bodyPr/>
          <a:lstStyle/>
          <a:p>
            <a:r>
              <a:rPr lang="en-US" sz="6600" b="1" dirty="0" smtClean="0">
                <a:solidFill>
                  <a:srgbClr val="474747"/>
                </a:solidFill>
                <a:latin typeface="Calibri" pitchFamily="34" charset="0"/>
              </a:rPr>
              <a:t>FINDINGS</a:t>
            </a:r>
            <a:endParaRPr lang="en-US" sz="6600" dirty="0">
              <a:latin typeface="Calibri" pitchFamily="34" charset="0"/>
            </a:endParaRPr>
          </a:p>
        </p:txBody>
      </p:sp>
      <p:sp>
        <p:nvSpPr>
          <p:cNvPr id="12" name="Rectangle 11"/>
          <p:cNvSpPr/>
          <p:nvPr/>
        </p:nvSpPr>
        <p:spPr>
          <a:xfrm>
            <a:off x="8686800" y="5284788"/>
            <a:ext cx="457200" cy="96837"/>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6600"/>
                </a:solidFill>
              </a:rPr>
              <a:t>           </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6" name="Picture 15"/>
          <p:cNvPicPr>
            <a:picLocks noChangeAspect="1"/>
          </p:cNvPicPr>
          <p:nvPr/>
        </p:nvPicPr>
        <p:blipFill>
          <a:blip r:embed="rId4"/>
          <a:srcRect/>
          <a:stretch>
            <a:fillRect/>
          </a:stretch>
        </p:blipFill>
        <p:spPr bwMode="auto">
          <a:xfrm>
            <a:off x="7391400" y="304800"/>
            <a:ext cx="1584325" cy="2438400"/>
          </a:xfrm>
          <a:prstGeom prst="rect">
            <a:avLst/>
          </a:prstGeom>
          <a:noFill/>
          <a:ln w="9525">
            <a:noFill/>
            <a:miter lim="800000"/>
            <a:headEnd/>
            <a:tailEnd/>
          </a:ln>
        </p:spPr>
      </p:pic>
      <p:pic>
        <p:nvPicPr>
          <p:cNvPr id="18" name="Picture 17"/>
          <p:cNvPicPr>
            <a:picLocks noChangeAspect="1"/>
          </p:cNvPicPr>
          <p:nvPr/>
        </p:nvPicPr>
        <p:blipFill>
          <a:blip r:embed="rId5"/>
          <a:srcRect/>
          <a:stretch>
            <a:fillRect/>
          </a:stretch>
        </p:blipFill>
        <p:spPr bwMode="auto">
          <a:xfrm>
            <a:off x="6096000" y="381000"/>
            <a:ext cx="828675" cy="2133600"/>
          </a:xfrm>
          <a:prstGeom prst="rect">
            <a:avLst/>
          </a:prstGeom>
          <a:noFill/>
          <a:ln w="9525">
            <a:noFill/>
            <a:miter lim="800000"/>
            <a:headEnd/>
            <a:tailEnd/>
          </a:ln>
        </p:spPr>
      </p:pic>
      <p:sp>
        <p:nvSpPr>
          <p:cNvPr id="19" name="Left-Right Arrow 18"/>
          <p:cNvSpPr/>
          <p:nvPr/>
        </p:nvSpPr>
        <p:spPr>
          <a:xfrm rot="5400000">
            <a:off x="6208713" y="2544763"/>
            <a:ext cx="685800" cy="425450"/>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0" name="Left-Right Arrow 19"/>
          <p:cNvSpPr/>
          <p:nvPr/>
        </p:nvSpPr>
        <p:spPr>
          <a:xfrm rot="10800000">
            <a:off x="7299325" y="3868738"/>
            <a:ext cx="685800" cy="425450"/>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1" name="Left-Right Arrow 20"/>
          <p:cNvSpPr/>
          <p:nvPr/>
        </p:nvSpPr>
        <p:spPr>
          <a:xfrm rot="7846803">
            <a:off x="7096919" y="2788444"/>
            <a:ext cx="820738" cy="425450"/>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2" name="Oval 21"/>
          <p:cNvSpPr/>
          <p:nvPr/>
        </p:nvSpPr>
        <p:spPr>
          <a:xfrm>
            <a:off x="6462713" y="2490788"/>
            <a:ext cx="182562" cy="18256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Oval 22"/>
          <p:cNvSpPr/>
          <p:nvPr/>
        </p:nvSpPr>
        <p:spPr>
          <a:xfrm>
            <a:off x="6488113" y="3994150"/>
            <a:ext cx="182562" cy="1841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Oval 23"/>
          <p:cNvSpPr/>
          <p:nvPr/>
        </p:nvSpPr>
        <p:spPr>
          <a:xfrm>
            <a:off x="6488113" y="3994150"/>
            <a:ext cx="182562" cy="18256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Oval 24"/>
          <p:cNvSpPr/>
          <p:nvPr/>
        </p:nvSpPr>
        <p:spPr>
          <a:xfrm>
            <a:off x="7729538" y="3990975"/>
            <a:ext cx="182562" cy="182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Oval 25"/>
          <p:cNvSpPr/>
          <p:nvPr/>
        </p:nvSpPr>
        <p:spPr>
          <a:xfrm>
            <a:off x="6484938" y="3995738"/>
            <a:ext cx="184150" cy="1825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Oval 26"/>
          <p:cNvSpPr/>
          <p:nvPr/>
        </p:nvSpPr>
        <p:spPr>
          <a:xfrm>
            <a:off x="6483350" y="3994150"/>
            <a:ext cx="182563" cy="182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567" name="TextBox 4"/>
          <p:cNvSpPr txBox="1">
            <a:spLocks noChangeArrowheads="1"/>
          </p:cNvSpPr>
          <p:nvPr/>
        </p:nvSpPr>
        <p:spPr bwMode="auto">
          <a:xfrm>
            <a:off x="322803" y="199772"/>
            <a:ext cx="4648200" cy="769938"/>
          </a:xfrm>
          <a:prstGeom prst="rect">
            <a:avLst/>
          </a:prstGeom>
          <a:noFill/>
          <a:ln w="9525">
            <a:noFill/>
            <a:miter lim="800000"/>
            <a:headEnd/>
            <a:tailEnd/>
          </a:ln>
        </p:spPr>
        <p:txBody>
          <a:bodyPr anchor="b"/>
          <a:lstStyle/>
          <a:p>
            <a:r>
              <a:rPr lang="en-US" sz="4400" b="1" dirty="0" smtClean="0">
                <a:solidFill>
                  <a:srgbClr val="7BCF27"/>
                </a:solidFill>
                <a:latin typeface="Calibri" pitchFamily="34" charset="0"/>
              </a:rPr>
              <a:t>The Poem</a:t>
            </a:r>
            <a:endParaRPr lang="en-US" sz="4400" b="1" dirty="0">
              <a:solidFill>
                <a:srgbClr val="7BCF27"/>
              </a:solidFill>
              <a:latin typeface="Calibri" pitchFamily="34" charset="0"/>
            </a:endParaRPr>
          </a:p>
        </p:txBody>
      </p:sp>
      <p:sp>
        <p:nvSpPr>
          <p:cNvPr id="23568" name="TextBox 1"/>
          <p:cNvSpPr txBox="1">
            <a:spLocks noChangeArrowheads="1"/>
          </p:cNvSpPr>
          <p:nvPr/>
        </p:nvSpPr>
        <p:spPr bwMode="auto">
          <a:xfrm>
            <a:off x="322803" y="1511440"/>
            <a:ext cx="5257800" cy="1524000"/>
          </a:xfrm>
          <a:prstGeom prst="rect">
            <a:avLst/>
          </a:prstGeom>
          <a:noFill/>
          <a:ln w="9525">
            <a:noFill/>
            <a:miter lim="800000"/>
            <a:headEnd/>
            <a:tailEnd/>
          </a:ln>
        </p:spPr>
        <p:txBody>
          <a:bodyPr/>
          <a:lstStyle/>
          <a:p>
            <a:pPr marL="171450" indent="-171450">
              <a:lnSpc>
                <a:spcPct val="140000"/>
              </a:lnSpc>
              <a:spcBef>
                <a:spcPts val="100"/>
              </a:spcBef>
              <a:buFontTx/>
              <a:buChar char="•"/>
            </a:pPr>
            <a:r>
              <a:rPr lang="en-US" sz="2600" b="1" dirty="0" smtClean="0">
                <a:solidFill>
                  <a:srgbClr val="FFFFFF"/>
                </a:solidFill>
                <a:latin typeface="Calibri" pitchFamily="34" charset="0"/>
              </a:rPr>
              <a:t>“This is the lesson plan that Jack built”</a:t>
            </a:r>
          </a:p>
          <a:p>
            <a:pPr marL="171450" indent="-171450">
              <a:lnSpc>
                <a:spcPct val="140000"/>
              </a:lnSpc>
              <a:spcBef>
                <a:spcPts val="100"/>
              </a:spcBef>
              <a:buFontTx/>
              <a:buChar char="•"/>
            </a:pPr>
            <a:r>
              <a:rPr lang="en-US" sz="2600" b="1" dirty="0" smtClean="0">
                <a:solidFill>
                  <a:srgbClr val="FFFFFF"/>
                </a:solidFill>
                <a:latin typeface="Calibri" pitchFamily="34" charset="0"/>
              </a:rPr>
              <a:t>Co-creators discussed gender and name in the process</a:t>
            </a:r>
            <a:endParaRPr lang="en-US" sz="2600" dirty="0" smtClean="0">
              <a:solidFill>
                <a:srgbClr val="FFFFFF"/>
              </a:solidFill>
              <a:latin typeface="Calibri" pitchFamily="34" charset="0"/>
            </a:endParaRPr>
          </a:p>
          <a:p>
            <a:pPr marL="171450" indent="-171450">
              <a:lnSpc>
                <a:spcPct val="140000"/>
              </a:lnSpc>
              <a:spcBef>
                <a:spcPts val="100"/>
              </a:spcBef>
              <a:buFontTx/>
              <a:buChar char="•"/>
            </a:pPr>
            <a:endParaRPr lang="en-US" sz="2600" dirty="0">
              <a:solidFill>
                <a:srgbClr val="FFFFFF"/>
              </a:solidFill>
              <a:latin typeface="Calibri" pitchFamily="34" charset="0"/>
            </a:endParaRPr>
          </a:p>
        </p:txBody>
      </p:sp>
      <p:sp>
        <p:nvSpPr>
          <p:cNvPr id="23570" name="Text Box 20"/>
          <p:cNvSpPr txBox="1">
            <a:spLocks noChangeArrowheads="1"/>
          </p:cNvSpPr>
          <p:nvPr/>
        </p:nvSpPr>
        <p:spPr bwMode="auto">
          <a:xfrm>
            <a:off x="5927725" y="-31750"/>
            <a:ext cx="1093788" cy="366713"/>
          </a:xfrm>
          <a:prstGeom prst="rect">
            <a:avLst/>
          </a:prstGeom>
          <a:noFill/>
          <a:ln w="9525">
            <a:noFill/>
            <a:miter lim="800000"/>
            <a:headEnd/>
            <a:tailEnd/>
          </a:ln>
        </p:spPr>
        <p:txBody>
          <a:bodyPr wrap="none">
            <a:spAutoFit/>
          </a:bodyPr>
          <a:lstStyle/>
          <a:p>
            <a:r>
              <a:rPr lang="en-US">
                <a:latin typeface="Calibri" pitchFamily="34" charset="0"/>
              </a:rPr>
              <a:t>Individual</a:t>
            </a:r>
          </a:p>
        </p:txBody>
      </p:sp>
      <p:sp>
        <p:nvSpPr>
          <p:cNvPr id="23571" name="Text Box 21"/>
          <p:cNvSpPr txBox="1">
            <a:spLocks noChangeArrowheads="1"/>
          </p:cNvSpPr>
          <p:nvPr/>
        </p:nvSpPr>
        <p:spPr bwMode="auto">
          <a:xfrm>
            <a:off x="7527925" y="-31750"/>
            <a:ext cx="1549014" cy="369332"/>
          </a:xfrm>
          <a:prstGeom prst="rect">
            <a:avLst/>
          </a:prstGeom>
          <a:noFill/>
          <a:ln w="9525">
            <a:noFill/>
            <a:miter lim="800000"/>
            <a:headEnd/>
            <a:tailEnd/>
          </a:ln>
        </p:spPr>
        <p:txBody>
          <a:bodyPr wrap="none">
            <a:spAutoFit/>
          </a:bodyPr>
          <a:lstStyle/>
          <a:p>
            <a:r>
              <a:rPr lang="en-US" dirty="0" smtClean="0">
                <a:latin typeface="Calibri" pitchFamily="34" charset="0"/>
              </a:rPr>
              <a:t>School Culture</a:t>
            </a:r>
            <a:endParaRPr lang="en-US" dirty="0">
              <a:latin typeface="Calibri" pitchFamily="34" charset="0"/>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26919" y="3396456"/>
            <a:ext cx="1504950" cy="1381125"/>
          </a:xfrm>
          <a:prstGeom prst="rect">
            <a:avLst/>
          </a:prstGeom>
        </p:spPr>
      </p:pic>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60841" y="3868738"/>
            <a:ext cx="1122340" cy="447675"/>
          </a:xfrm>
          <a:prstGeom prst="rect">
            <a:avLst/>
          </a:prstGeo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par>
                                <p:cTn id="8" presetID="10" presetClass="entr" presetSubtype="0" fill="hold" nodeType="withEffect">
                                  <p:stCondLst>
                                    <p:cond delay="50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750"/>
                                        <p:tgtEl>
                                          <p:spTgt spid="16"/>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arn(outVertical)">
                                      <p:cBhvr>
                                        <p:cTn id="13" dur="500"/>
                                        <p:tgtEl>
                                          <p:spTgt spid="20"/>
                                        </p:tgtEl>
                                      </p:cBhvr>
                                    </p:animEffect>
                                  </p:childTnLst>
                                </p:cTn>
                              </p:par>
                              <p:par>
                                <p:cTn id="14" presetID="16" presetClass="entr" presetSubtype="42"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arn(outHorizontal)">
                                      <p:cBhvr>
                                        <p:cTn id="16" dur="500"/>
                                        <p:tgtEl>
                                          <p:spTgt spid="19"/>
                                        </p:tgtEl>
                                      </p:cBhvr>
                                    </p:animEffect>
                                  </p:childTnLst>
                                </p:cTn>
                              </p:par>
                              <p:par>
                                <p:cTn id="17" presetID="16" presetClass="entr" presetSubtype="37"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outVertical)">
                                      <p:cBhvr>
                                        <p:cTn id="19" dur="500"/>
                                        <p:tgtEl>
                                          <p:spTgt spid="21"/>
                                        </p:tgtEl>
                                      </p:cBhvr>
                                    </p:animEffect>
                                  </p:childTnLst>
                                </p:cTn>
                              </p:par>
                            </p:childTnLst>
                          </p:cTn>
                        </p:par>
                        <p:par>
                          <p:cTn id="20" fill="hold">
                            <p:stCondLst>
                              <p:cond delay="1500"/>
                            </p:stCondLst>
                            <p:childTnLst>
                              <p:par>
                                <p:cTn id="21" presetID="10" presetClass="entr" presetSubtype="0" fill="hold" grpId="1"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par>
                          <p:cTn id="24" fill="hold">
                            <p:stCondLst>
                              <p:cond delay="2000"/>
                            </p:stCondLst>
                            <p:childTnLst>
                              <p:par>
                                <p:cTn id="25" presetID="42" presetClass="path" presetSubtype="0" accel="50000" decel="50000" fill="hold" grpId="0" nodeType="afterEffect">
                                  <p:stCondLst>
                                    <p:cond delay="0"/>
                                  </p:stCondLst>
                                  <p:childTnLst>
                                    <p:animMotion origin="layout" path="M 0.00017 0.00023 L 0.00278 0.22037 " pathEditMode="relative" rAng="0" ptsTypes="AA">
                                      <p:cBhvr>
                                        <p:cTn id="26" dur="1500" fill="hold"/>
                                        <p:tgtEl>
                                          <p:spTgt spid="22"/>
                                        </p:tgtEl>
                                        <p:attrNameLst>
                                          <p:attrName>ppt_x</p:attrName>
                                          <p:attrName>ppt_y</p:attrName>
                                        </p:attrNameLst>
                                      </p:cBhvr>
                                      <p:rCtr x="1" y="110"/>
                                    </p:animMotion>
                                  </p:childTnLst>
                                  <p:subTnLst>
                                    <p:set>
                                      <p:cBhvr override="childStyle">
                                        <p:cTn dur="1" fill="hold" display="0" masterRel="sameClick" afterEffect="1">
                                          <p:stCondLst>
                                            <p:cond evt="end" delay="0">
                                              <p:tn val="25"/>
                                            </p:cond>
                                          </p:stCondLst>
                                        </p:cTn>
                                        <p:tgtEl>
                                          <p:spTgt spid="22"/>
                                        </p:tgtEl>
                                        <p:attrNameLst>
                                          <p:attrName>style.visibility</p:attrName>
                                        </p:attrNameLst>
                                      </p:cBhvr>
                                      <p:to>
                                        <p:strVal val="hidden"/>
                                      </p:to>
                                    </p:set>
                                  </p:subTnLst>
                                </p:cTn>
                              </p:par>
                            </p:childTnLst>
                          </p:cTn>
                        </p:par>
                        <p:par>
                          <p:cTn id="27" fill="hold">
                            <p:stCondLst>
                              <p:cond delay="3500"/>
                            </p:stCondLst>
                            <p:childTnLst>
                              <p:par>
                                <p:cTn id="28" presetID="10" presetClass="exit" presetSubtype="0" fill="hold" grpId="2" nodeType="afterEffect">
                                  <p:stCondLst>
                                    <p:cond delay="0"/>
                                  </p:stCondLst>
                                  <p:childTnLst>
                                    <p:animEffect transition="out" filter="fade">
                                      <p:cBhvr>
                                        <p:cTn id="29" dur="500"/>
                                        <p:tgtEl>
                                          <p:spTgt spid="22"/>
                                        </p:tgtEl>
                                      </p:cBhvr>
                                    </p:animEffect>
                                    <p:set>
                                      <p:cBhvr>
                                        <p:cTn id="30" dur="1" fill="hold">
                                          <p:stCondLst>
                                            <p:cond delay="499"/>
                                          </p:stCondLst>
                                        </p:cTn>
                                        <p:tgtEl>
                                          <p:spTgt spid="22"/>
                                        </p:tgtEl>
                                        <p:attrNameLst>
                                          <p:attrName>style.visibility</p:attrName>
                                        </p:attrNameLst>
                                      </p:cBhvr>
                                      <p:to>
                                        <p:strVal val="hidden"/>
                                      </p:to>
                                    </p:set>
                                  </p:childTnLst>
                                </p:cTn>
                              </p:par>
                              <p:par>
                                <p:cTn id="31" presetID="1" presetClass="entr" presetSubtype="0" fill="hold" grpId="1"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42" presetClass="path" presetSubtype="0" accel="50000" decel="50000" fill="hold" grpId="0" nodeType="withEffect">
                                  <p:stCondLst>
                                    <p:cond delay="0"/>
                                  </p:stCondLst>
                                  <p:childTnLst>
                                    <p:animMotion origin="layout" path="M 3.33333E-6 -1.11111E-6 L 0.13889 -1.11111E-6 " pathEditMode="relative" rAng="0" ptsTypes="AA">
                                      <p:cBhvr>
                                        <p:cTn id="36" dur="1500" fill="hold"/>
                                        <p:tgtEl>
                                          <p:spTgt spid="24"/>
                                        </p:tgtEl>
                                        <p:attrNameLst>
                                          <p:attrName>ppt_x</p:attrName>
                                          <p:attrName>ppt_y</p:attrName>
                                        </p:attrNameLst>
                                      </p:cBhvr>
                                      <p:rCtr x="69" y="0"/>
                                    </p:animMotion>
                                  </p:childTnLst>
                                </p:cTn>
                              </p:par>
                              <p:par>
                                <p:cTn id="37" presetID="42" presetClass="path" presetSubtype="0" accel="50000" decel="50000" fill="hold" grpId="0" nodeType="withEffect">
                                  <p:stCondLst>
                                    <p:cond delay="0"/>
                                  </p:stCondLst>
                                  <p:childTnLst>
                                    <p:animMotion origin="layout" path="M 3.33333E-6 -1.11111E-6 L 0.11788 -0.18403 " pathEditMode="relative" rAng="0" ptsTypes="AA">
                                      <p:cBhvr>
                                        <p:cTn id="38" dur="1500" fill="hold"/>
                                        <p:tgtEl>
                                          <p:spTgt spid="23"/>
                                        </p:tgtEl>
                                        <p:attrNameLst>
                                          <p:attrName>ppt_x</p:attrName>
                                          <p:attrName>ppt_y</p:attrName>
                                        </p:attrNameLst>
                                      </p:cBhvr>
                                      <p:rCtr x="59" y="-92"/>
                                    </p:animMotion>
                                  </p:childTnLst>
                                </p:cTn>
                              </p:par>
                            </p:childTnLst>
                          </p:cTn>
                        </p:par>
                        <p:par>
                          <p:cTn id="39" fill="hold">
                            <p:stCondLst>
                              <p:cond delay="5000"/>
                            </p:stCondLst>
                            <p:childTnLst>
                              <p:par>
                                <p:cTn id="40" presetID="10" presetClass="exit" presetSubtype="0" fill="hold" grpId="2" nodeType="afterEffect">
                                  <p:stCondLst>
                                    <p:cond delay="0"/>
                                  </p:stCondLst>
                                  <p:childTnLst>
                                    <p:animEffect transition="out" filter="fade">
                                      <p:cBhvr>
                                        <p:cTn id="41" dur="250"/>
                                        <p:tgtEl>
                                          <p:spTgt spid="24"/>
                                        </p:tgtEl>
                                      </p:cBhvr>
                                    </p:animEffect>
                                    <p:set>
                                      <p:cBhvr>
                                        <p:cTn id="42" dur="1" fill="hold">
                                          <p:stCondLst>
                                            <p:cond delay="249"/>
                                          </p:stCondLst>
                                        </p:cTn>
                                        <p:tgtEl>
                                          <p:spTgt spid="24"/>
                                        </p:tgtEl>
                                        <p:attrNameLst>
                                          <p:attrName>style.visibility</p:attrName>
                                        </p:attrNameLst>
                                      </p:cBhvr>
                                      <p:to>
                                        <p:strVal val="hidden"/>
                                      </p:to>
                                    </p:set>
                                  </p:childTnLst>
                                </p:cTn>
                              </p:par>
                              <p:par>
                                <p:cTn id="43" presetID="10" presetClass="exit" presetSubtype="0" fill="hold" grpId="2" nodeType="withEffect">
                                  <p:stCondLst>
                                    <p:cond delay="0"/>
                                  </p:stCondLst>
                                  <p:childTnLst>
                                    <p:animEffect transition="out" filter="fade">
                                      <p:cBhvr>
                                        <p:cTn id="44" dur="500"/>
                                        <p:tgtEl>
                                          <p:spTgt spid="23"/>
                                        </p:tgtEl>
                                      </p:cBhvr>
                                    </p:animEffect>
                                    <p:set>
                                      <p:cBhvr>
                                        <p:cTn id="45" dur="1" fill="hold">
                                          <p:stCondLst>
                                            <p:cond delay="499"/>
                                          </p:stCondLst>
                                        </p:cTn>
                                        <p:tgtEl>
                                          <p:spTgt spid="23"/>
                                        </p:tgtEl>
                                        <p:attrNameLst>
                                          <p:attrName>style.visibility</p:attrName>
                                        </p:attrNameLst>
                                      </p:cBhvr>
                                      <p:to>
                                        <p:strVal val="hidden"/>
                                      </p:to>
                                    </p:set>
                                  </p:childTnLst>
                                </p:cTn>
                              </p:par>
                              <p:par>
                                <p:cTn id="46" presetID="10" presetClass="entr" presetSubtype="0" fill="hold" grpId="0" nodeType="with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fade">
                                      <p:cBhvr>
                                        <p:cTn id="48" dur="250"/>
                                        <p:tgtEl>
                                          <p:spTgt spid="25"/>
                                        </p:tgtEl>
                                      </p:cBhvr>
                                    </p:animEffect>
                                  </p:childTnLst>
                                </p:cTn>
                              </p:par>
                            </p:childTnLst>
                          </p:cTn>
                        </p:par>
                        <p:par>
                          <p:cTn id="49" fill="hold">
                            <p:stCondLst>
                              <p:cond delay="5500"/>
                            </p:stCondLst>
                            <p:childTnLst>
                              <p:par>
                                <p:cTn id="50" presetID="42" presetClass="path" presetSubtype="0" accel="50000" decel="50000" fill="hold" grpId="1" nodeType="afterEffect">
                                  <p:stCondLst>
                                    <p:cond delay="0"/>
                                  </p:stCondLst>
                                  <p:childTnLst>
                                    <p:animMotion origin="layout" path="M 3.61111E-6 1.82786E-6 L -0.13664 0.00046 " pathEditMode="relative" rAng="0" ptsTypes="AA">
                                      <p:cBhvr>
                                        <p:cTn id="51" dur="1500" fill="hold"/>
                                        <p:tgtEl>
                                          <p:spTgt spid="25"/>
                                        </p:tgtEl>
                                        <p:attrNameLst>
                                          <p:attrName>ppt_x</p:attrName>
                                          <p:attrName>ppt_y</p:attrName>
                                        </p:attrNameLst>
                                      </p:cBhvr>
                                      <p:rCtr x="-68" y="0"/>
                                    </p:animMotion>
                                  </p:childTnLst>
                                  <p:subTnLst>
                                    <p:set>
                                      <p:cBhvr override="childStyle">
                                        <p:cTn dur="1" fill="hold" display="0" masterRel="sameClick" afterEffect="1">
                                          <p:stCondLst>
                                            <p:cond evt="end" delay="0">
                                              <p:tn val="50"/>
                                            </p:cond>
                                          </p:stCondLst>
                                        </p:cTn>
                                        <p:tgtEl>
                                          <p:spTgt spid="25"/>
                                        </p:tgtEl>
                                        <p:attrNameLst>
                                          <p:attrName>style.visibility</p:attrName>
                                        </p:attrNameLst>
                                      </p:cBhvr>
                                      <p:to>
                                        <p:strVal val="hidden"/>
                                      </p:to>
                                    </p:set>
                                  </p:subTnLst>
                                </p:cTn>
                              </p:par>
                            </p:childTnLst>
                          </p:cTn>
                        </p:par>
                        <p:par>
                          <p:cTn id="52" fill="hold">
                            <p:stCondLst>
                              <p:cond delay="7000"/>
                            </p:stCondLst>
                            <p:childTnLst>
                              <p:par>
                                <p:cTn id="53" presetID="10" presetClass="exit" presetSubtype="0" fill="hold" grpId="2" nodeType="afterEffect">
                                  <p:stCondLst>
                                    <p:cond delay="0"/>
                                  </p:stCondLst>
                                  <p:childTnLst>
                                    <p:animEffect transition="out" filter="fade">
                                      <p:cBhvr>
                                        <p:cTn id="54" dur="500"/>
                                        <p:tgtEl>
                                          <p:spTgt spid="25"/>
                                        </p:tgtEl>
                                      </p:cBhvr>
                                    </p:animEffect>
                                    <p:set>
                                      <p:cBhvr>
                                        <p:cTn id="55" dur="1" fill="hold">
                                          <p:stCondLst>
                                            <p:cond delay="499"/>
                                          </p:stCondLst>
                                        </p:cTn>
                                        <p:tgtEl>
                                          <p:spTgt spid="25"/>
                                        </p:tgtEl>
                                        <p:attrNameLst>
                                          <p:attrName>style.visibility</p:attrName>
                                        </p:attrNameLst>
                                      </p:cBhvr>
                                      <p:to>
                                        <p:strVal val="hidden"/>
                                      </p:to>
                                    </p:set>
                                  </p:childTnLst>
                                </p:cTn>
                              </p:par>
                              <p:par>
                                <p:cTn id="56" presetID="1" presetClass="entr" presetSubtype="0" fill="hold" grpId="1" nodeType="withEffect">
                                  <p:stCondLst>
                                    <p:cond delay="0"/>
                                  </p:stCondLst>
                                  <p:childTnLst>
                                    <p:set>
                                      <p:cBhvr>
                                        <p:cTn id="57" dur="1" fill="hold">
                                          <p:stCondLst>
                                            <p:cond delay="0"/>
                                          </p:stCondLst>
                                        </p:cTn>
                                        <p:tgtEl>
                                          <p:spTgt spid="26"/>
                                        </p:tgtEl>
                                        <p:attrNameLst>
                                          <p:attrName>style.visibility</p:attrName>
                                        </p:attrNameLst>
                                      </p:cBhvr>
                                      <p:to>
                                        <p:strVal val="visible"/>
                                      </p:to>
                                    </p:set>
                                  </p:childTnLst>
                                </p:cTn>
                              </p:par>
                              <p:par>
                                <p:cTn id="58" presetID="1" presetClass="entr" presetSubtype="0" fill="hold" grpId="1" nodeType="withEffect">
                                  <p:stCondLst>
                                    <p:cond delay="0"/>
                                  </p:stCondLst>
                                  <p:childTnLst>
                                    <p:set>
                                      <p:cBhvr>
                                        <p:cTn id="59" dur="1" fill="hold">
                                          <p:stCondLst>
                                            <p:cond delay="0"/>
                                          </p:stCondLst>
                                        </p:cTn>
                                        <p:tgtEl>
                                          <p:spTgt spid="27"/>
                                        </p:tgtEl>
                                        <p:attrNameLst>
                                          <p:attrName>style.visibility</p:attrName>
                                        </p:attrNameLst>
                                      </p:cBhvr>
                                      <p:to>
                                        <p:strVal val="visible"/>
                                      </p:to>
                                    </p:set>
                                  </p:childTnLst>
                                </p:cTn>
                              </p:par>
                              <p:par>
                                <p:cTn id="60" presetID="42" presetClass="path" presetSubtype="0" accel="50000" decel="50000" fill="hold" grpId="0" nodeType="withEffect">
                                  <p:stCondLst>
                                    <p:cond delay="0"/>
                                  </p:stCondLst>
                                  <p:childTnLst>
                                    <p:animMotion origin="layout" path="M 0.00035 0.00093 L -0.00261 -0.21911 " pathEditMode="relative" rAng="0" ptsTypes="AA">
                                      <p:cBhvr>
                                        <p:cTn id="61" dur="1500" fill="hold"/>
                                        <p:tgtEl>
                                          <p:spTgt spid="26"/>
                                        </p:tgtEl>
                                        <p:attrNameLst>
                                          <p:attrName>ppt_x</p:attrName>
                                          <p:attrName>ppt_y</p:attrName>
                                        </p:attrNameLst>
                                      </p:cBhvr>
                                      <p:rCtr x="-2" y="-110"/>
                                    </p:animMotion>
                                  </p:childTnLst>
                                </p:cTn>
                              </p:par>
                              <p:par>
                                <p:cTn id="62" presetID="42" presetClass="path" presetSubtype="0" accel="50000" decel="50000" fill="hold" grpId="0" nodeType="withEffect">
                                  <p:stCondLst>
                                    <p:cond delay="0"/>
                                  </p:stCondLst>
                                  <p:childTnLst>
                                    <p:animMotion origin="layout" path="M 0.00139 0.00046 L 0.11458 -0.18079 " pathEditMode="relative" rAng="0" ptsTypes="AA">
                                      <p:cBhvr>
                                        <p:cTn id="63" dur="1500" fill="hold"/>
                                        <p:tgtEl>
                                          <p:spTgt spid="27"/>
                                        </p:tgtEl>
                                        <p:attrNameLst>
                                          <p:attrName>ppt_x</p:attrName>
                                          <p:attrName>ppt_y</p:attrName>
                                        </p:attrNameLst>
                                      </p:cBhvr>
                                      <p:rCtr x="57" y="-91"/>
                                    </p:animMotion>
                                  </p:childTnLst>
                                </p:cTn>
                              </p:par>
                            </p:childTnLst>
                          </p:cTn>
                        </p:par>
                        <p:par>
                          <p:cTn id="64" fill="hold">
                            <p:stCondLst>
                              <p:cond delay="8500"/>
                            </p:stCondLst>
                            <p:childTnLst>
                              <p:par>
                                <p:cTn id="65" presetID="10" presetClass="exit" presetSubtype="0" fill="hold" grpId="2" nodeType="afterEffect">
                                  <p:stCondLst>
                                    <p:cond delay="0"/>
                                  </p:stCondLst>
                                  <p:childTnLst>
                                    <p:animEffect transition="out" filter="fade">
                                      <p:cBhvr>
                                        <p:cTn id="66" dur="500"/>
                                        <p:tgtEl>
                                          <p:spTgt spid="27"/>
                                        </p:tgtEl>
                                      </p:cBhvr>
                                    </p:animEffect>
                                    <p:set>
                                      <p:cBhvr>
                                        <p:cTn id="67" dur="1" fill="hold">
                                          <p:stCondLst>
                                            <p:cond delay="499"/>
                                          </p:stCondLst>
                                        </p:cTn>
                                        <p:tgtEl>
                                          <p:spTgt spid="27"/>
                                        </p:tgtEl>
                                        <p:attrNameLst>
                                          <p:attrName>style.visibility</p:attrName>
                                        </p:attrNameLst>
                                      </p:cBhvr>
                                      <p:to>
                                        <p:strVal val="hidden"/>
                                      </p:to>
                                    </p:set>
                                  </p:childTnLst>
                                </p:cTn>
                              </p:par>
                              <p:par>
                                <p:cTn id="68" presetID="10" presetClass="exit" presetSubtype="0" fill="hold" grpId="2" nodeType="withEffect">
                                  <p:stCondLst>
                                    <p:cond delay="0"/>
                                  </p:stCondLst>
                                  <p:childTnLst>
                                    <p:animEffect transition="out" filter="fade">
                                      <p:cBhvr>
                                        <p:cTn id="69" dur="500"/>
                                        <p:tgtEl>
                                          <p:spTgt spid="26"/>
                                        </p:tgtEl>
                                      </p:cBhvr>
                                    </p:animEffect>
                                    <p:set>
                                      <p:cBhvr>
                                        <p:cTn id="70"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2" grpId="1" animBg="1"/>
      <p:bldP spid="22" grpId="2" animBg="1"/>
      <p:bldP spid="23" grpId="0" animBg="1"/>
      <p:bldP spid="23" grpId="1" animBg="1"/>
      <p:bldP spid="23" grpId="2" animBg="1"/>
      <p:bldP spid="24" grpId="0" animBg="1"/>
      <p:bldP spid="24" grpId="1" animBg="1"/>
      <p:bldP spid="24" grpId="2" animBg="1"/>
      <p:bldP spid="25" grpId="0" animBg="1"/>
      <p:bldP spid="25" grpId="1" animBg="1"/>
      <p:bldP spid="25" grpId="2" animBg="1"/>
      <p:bldP spid="26" grpId="0" animBg="1"/>
      <p:bldP spid="26" grpId="1" animBg="1"/>
      <p:bldP spid="26" grpId="2" animBg="1"/>
      <p:bldP spid="27" grpId="0" animBg="1"/>
      <p:bldP spid="27" grpId="1" animBg="1"/>
      <p:bldP spid="27"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noGrp="1"/>
          </p:cNvSpPr>
          <p:nvPr/>
        </p:nvSpPr>
        <p:spPr>
          <a:xfrm>
            <a:off x="7010400" y="5715000"/>
            <a:ext cx="2133600" cy="365125"/>
          </a:xfrm>
          <a:prstGeom prst="rect">
            <a:avLst/>
          </a:prstGeom>
          <a:noFill/>
        </p:spPr>
        <p:txBody>
          <a:bodyPr anchor="ctr"/>
          <a:lstStyle/>
          <a:p>
            <a:pPr algn="r" fontAlgn="auto">
              <a:spcBef>
                <a:spcPts val="0"/>
              </a:spcBef>
              <a:spcAft>
                <a:spcPts val="0"/>
              </a:spcAft>
              <a:defRPr/>
            </a:pPr>
            <a:fld id="{C230680D-159F-45FE-A858-D78C4C05AB10}" type="slidenum">
              <a:rPr lang="en-US" sz="1200">
                <a:solidFill>
                  <a:schemeClr val="tx1">
                    <a:tint val="75000"/>
                  </a:schemeClr>
                </a:solidFill>
                <a:latin typeface="+mn-lt"/>
                <a:cs typeface="+mn-cs"/>
              </a:rPr>
              <a:pPr algn="r" fontAlgn="auto">
                <a:spcBef>
                  <a:spcPts val="0"/>
                </a:spcBef>
                <a:spcAft>
                  <a:spcPts val="0"/>
                </a:spcAft>
                <a:defRPr/>
              </a:pPr>
              <a:t>9</a:t>
            </a:fld>
            <a:endParaRPr lang="en-US" sz="1200" dirty="0">
              <a:solidFill>
                <a:schemeClr val="tx1">
                  <a:tint val="75000"/>
                </a:schemeClr>
              </a:solidFill>
              <a:latin typeface="+mn-lt"/>
              <a:cs typeface="+mn-cs"/>
            </a:endParaRPr>
          </a:p>
        </p:txBody>
      </p:sp>
      <p:sp>
        <p:nvSpPr>
          <p:cNvPr id="22" name="Rectangle 21"/>
          <p:cNvSpPr/>
          <p:nvPr/>
        </p:nvSpPr>
        <p:spPr>
          <a:xfrm>
            <a:off x="0" y="1371600"/>
            <a:ext cx="9144000" cy="444817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6323" name="TextBox 22"/>
          <p:cNvSpPr txBox="1">
            <a:spLocks noChangeArrowheads="1"/>
          </p:cNvSpPr>
          <p:nvPr/>
        </p:nvSpPr>
        <p:spPr bwMode="auto">
          <a:xfrm>
            <a:off x="711758" y="1531136"/>
            <a:ext cx="7720484" cy="3513137"/>
          </a:xfrm>
          <a:prstGeom prst="rect">
            <a:avLst/>
          </a:prstGeom>
          <a:noFill/>
          <a:ln w="9525">
            <a:noFill/>
            <a:miter lim="800000"/>
            <a:headEnd/>
            <a:tailEnd/>
          </a:ln>
        </p:spPr>
        <p:txBody>
          <a:bodyPr/>
          <a:lstStyle/>
          <a:p>
            <a:pPr marL="285750" indent="-285750">
              <a:lnSpc>
                <a:spcPct val="150000"/>
              </a:lnSpc>
              <a:buClr>
                <a:srgbClr val="7F7F7F"/>
              </a:buClr>
              <a:buSzPct val="94000"/>
              <a:buFont typeface="Calibri" pitchFamily="34" charset="0"/>
              <a:buChar char="»"/>
            </a:pPr>
            <a:r>
              <a:rPr lang="en-US" sz="2800" dirty="0" smtClean="0">
                <a:solidFill>
                  <a:srgbClr val="404040"/>
                </a:solidFill>
                <a:latin typeface="Calibri" pitchFamily="34" charset="0"/>
              </a:rPr>
              <a:t>Revisited the poem throughout the semester</a:t>
            </a:r>
          </a:p>
          <a:p>
            <a:pPr marL="285750" indent="-285750">
              <a:lnSpc>
                <a:spcPct val="150000"/>
              </a:lnSpc>
              <a:buClr>
                <a:srgbClr val="7F7F7F"/>
              </a:buClr>
              <a:buSzPct val="94000"/>
              <a:buFont typeface="Calibri" pitchFamily="34" charset="0"/>
              <a:buChar char="»"/>
            </a:pPr>
            <a:r>
              <a:rPr lang="en-US" sz="2800" dirty="0" smtClean="0">
                <a:solidFill>
                  <a:srgbClr val="404040"/>
                </a:solidFill>
                <a:latin typeface="Calibri" pitchFamily="34" charset="0"/>
              </a:rPr>
              <a:t>Discussed themes and engaged in related readings</a:t>
            </a:r>
          </a:p>
          <a:p>
            <a:pPr marL="285750" indent="-285750">
              <a:lnSpc>
                <a:spcPct val="150000"/>
              </a:lnSpc>
              <a:buClr>
                <a:srgbClr val="7F7F7F"/>
              </a:buClr>
              <a:buSzPct val="94000"/>
              <a:buFont typeface="Calibri" pitchFamily="34" charset="0"/>
              <a:buChar char="»"/>
            </a:pPr>
            <a:r>
              <a:rPr lang="en-US" sz="2800" dirty="0" smtClean="0">
                <a:solidFill>
                  <a:srgbClr val="404040"/>
                </a:solidFill>
                <a:latin typeface="Calibri" pitchFamily="34" charset="0"/>
              </a:rPr>
              <a:t>Themes offer insight into intensification, a central focus of our class discussions</a:t>
            </a:r>
          </a:p>
          <a:p>
            <a:pPr marL="1200150" lvl="2" indent="-285750">
              <a:buClr>
                <a:srgbClr val="7F7F7F"/>
              </a:buClr>
              <a:buSzPct val="94000"/>
              <a:buFont typeface="Calibri" pitchFamily="34" charset="0"/>
              <a:buChar char="»"/>
            </a:pPr>
            <a:endParaRPr lang="en-US" sz="4000" dirty="0" smtClean="0">
              <a:solidFill>
                <a:srgbClr val="404040"/>
              </a:solidFill>
              <a:latin typeface="Calibri" pitchFamily="34" charset="0"/>
            </a:endParaRPr>
          </a:p>
        </p:txBody>
      </p:sp>
      <p:sp>
        <p:nvSpPr>
          <p:cNvPr id="56324" name="TextBox 23"/>
          <p:cNvSpPr txBox="1">
            <a:spLocks noChangeArrowheads="1"/>
          </p:cNvSpPr>
          <p:nvPr/>
        </p:nvSpPr>
        <p:spPr bwMode="auto">
          <a:xfrm>
            <a:off x="0" y="677863"/>
            <a:ext cx="9296400" cy="846137"/>
          </a:xfrm>
          <a:prstGeom prst="rect">
            <a:avLst/>
          </a:prstGeom>
          <a:noFill/>
          <a:ln w="9525">
            <a:noFill/>
            <a:miter lim="800000"/>
            <a:headEnd/>
            <a:tailEnd/>
          </a:ln>
        </p:spPr>
        <p:txBody>
          <a:bodyPr tIns="0" bIns="0" anchor="b"/>
          <a:lstStyle/>
          <a:p>
            <a:r>
              <a:rPr lang="en-US" sz="3600" b="1" dirty="0" smtClean="0">
                <a:solidFill>
                  <a:srgbClr val="D9D9D9"/>
                </a:solidFill>
              </a:rPr>
              <a:t>DISCUSSION</a:t>
            </a:r>
            <a:endParaRPr lang="en-US" sz="3600" b="1" dirty="0">
              <a:solidFill>
                <a:srgbClr val="D9D9D9"/>
              </a:solidFill>
            </a:endParaRPr>
          </a:p>
        </p:txBody>
      </p:sp>
    </p:spTree>
    <p:extLst>
      <p:ext uri="{BB962C8B-B14F-4D97-AF65-F5344CB8AC3E}">
        <p14:creationId xmlns:p14="http://schemas.microsoft.com/office/powerpoint/2010/main" val="438728215"/>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6"/>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649</Words>
  <Application>Microsoft Office PowerPoint</Application>
  <PresentationFormat>On-screen Show (4:3)</PresentationFormat>
  <Paragraphs>110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Garamond</vt:lpstr>
      <vt:lpstr>Georgia</vt:lpstr>
      <vt:lpstr>Introducing PowerPoint 2010</vt:lpstr>
      <vt:lpstr> A Poetic Response to Policy Layering, Intensification, and the  De-Skilling of Teachers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POWERPOINT 2010</dc:title>
  <dc:creator/>
  <cp:lastModifiedBy/>
  <cp:revision>433</cp:revision>
  <dcterms:modified xsi:type="dcterms:W3CDTF">2015-02-05T16:32:26Z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TC016745519991</vt:lpwstr>
  </property>
</Properties>
</file>