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3"/>
  </p:notesMasterIdLst>
  <p:sldIdLst>
    <p:sldId id="257" r:id="rId3"/>
    <p:sldId id="259" r:id="rId4"/>
    <p:sldId id="261" r:id="rId5"/>
    <p:sldId id="292" r:id="rId6"/>
    <p:sldId id="304" r:id="rId7"/>
    <p:sldId id="284" r:id="rId8"/>
    <p:sldId id="306" r:id="rId9"/>
    <p:sldId id="311" r:id="rId10"/>
    <p:sldId id="308" r:id="rId11"/>
    <p:sldId id="262" r:id="rId12"/>
    <p:sldId id="266" r:id="rId13"/>
    <p:sldId id="265" r:id="rId14"/>
    <p:sldId id="264" r:id="rId15"/>
    <p:sldId id="256" r:id="rId16"/>
    <p:sldId id="273" r:id="rId17"/>
    <p:sldId id="285" r:id="rId18"/>
    <p:sldId id="267" r:id="rId19"/>
    <p:sldId id="268" r:id="rId20"/>
    <p:sldId id="276" r:id="rId21"/>
    <p:sldId id="312" r:id="rId22"/>
    <p:sldId id="283" r:id="rId23"/>
    <p:sldId id="318" r:id="rId24"/>
    <p:sldId id="317" r:id="rId25"/>
    <p:sldId id="316" r:id="rId26"/>
    <p:sldId id="315" r:id="rId27"/>
    <p:sldId id="320" r:id="rId28"/>
    <p:sldId id="319" r:id="rId29"/>
    <p:sldId id="321" r:id="rId30"/>
    <p:sldId id="272" r:id="rId31"/>
    <p:sldId id="287"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9951460-9931-400A-84D6-6F2979286AFE}">
          <p14:sldIdLst>
            <p14:sldId id="257"/>
            <p14:sldId id="259"/>
            <p14:sldId id="261"/>
            <p14:sldId id="292"/>
            <p14:sldId id="304"/>
            <p14:sldId id="284"/>
            <p14:sldId id="306"/>
            <p14:sldId id="311"/>
            <p14:sldId id="308"/>
            <p14:sldId id="262"/>
            <p14:sldId id="266"/>
            <p14:sldId id="265"/>
            <p14:sldId id="264"/>
            <p14:sldId id="256"/>
            <p14:sldId id="273"/>
            <p14:sldId id="285"/>
            <p14:sldId id="267"/>
            <p14:sldId id="268"/>
            <p14:sldId id="276"/>
            <p14:sldId id="312"/>
            <p14:sldId id="283"/>
            <p14:sldId id="318"/>
            <p14:sldId id="317"/>
            <p14:sldId id="316"/>
            <p14:sldId id="315"/>
            <p14:sldId id="320"/>
            <p14:sldId id="319"/>
            <p14:sldId id="321"/>
            <p14:sldId id="272"/>
            <p14:sldId id="28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97" autoAdjust="0"/>
    <p:restoredTop sz="94676" autoAdjust="0"/>
  </p:normalViewPr>
  <p:slideViewPr>
    <p:cSldViewPr>
      <p:cViewPr varScale="1">
        <p:scale>
          <a:sx n="56" d="100"/>
          <a:sy n="56" d="100"/>
        </p:scale>
        <p:origin x="1380" y="66"/>
      </p:cViewPr>
      <p:guideLst>
        <p:guide orient="horz" pos="2160"/>
        <p:guide pos="2880"/>
      </p:guideLst>
    </p:cSldViewPr>
  </p:slideViewPr>
  <p:notesTextViewPr>
    <p:cViewPr>
      <p:scale>
        <a:sx n="1" d="1"/>
        <a:sy n="1" d="1"/>
      </p:scale>
      <p:origin x="0" y="0"/>
    </p:cViewPr>
  </p:notesTextViewPr>
  <p:sorterViewPr>
    <p:cViewPr>
      <p:scale>
        <a:sx n="100" d="100"/>
        <a:sy n="100" d="100"/>
      </p:scale>
      <p:origin x="0" y="3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1E29997-8256-4F2E-8BFB-83086A7504C0}" type="datetimeFigureOut">
              <a:rPr lang="en-CA" smtClean="0"/>
              <a:t>05/02/2015</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47E69EF-ED4B-4C30-959A-2B829563662A}" type="slidenum">
              <a:rPr lang="en-CA" smtClean="0"/>
              <a:t>‹#›</a:t>
            </a:fld>
            <a:endParaRPr lang="en-CA"/>
          </a:p>
        </p:txBody>
      </p:sp>
    </p:spTree>
    <p:extLst>
      <p:ext uri="{BB962C8B-B14F-4D97-AF65-F5344CB8AC3E}">
        <p14:creationId xmlns:p14="http://schemas.microsoft.com/office/powerpoint/2010/main" val="570040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fld id="{5E460901-020C-40D6-B32E-BD73D2A2936F}" type="datetimeFigureOut">
              <a:rPr lang="en-CA" smtClean="0"/>
              <a:t>05/02/2015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31EA576D-43B1-4F21-A6AA-413F75E4CE07}" type="slidenum">
              <a:rPr lang="en-CA" smtClean="0"/>
              <a:t>‹#›</a:t>
            </a:fld>
            <a:endParaRPr lang="en-CA"/>
          </a:p>
        </p:txBody>
      </p:sp>
    </p:spTree>
    <p:extLst>
      <p:ext uri="{BB962C8B-B14F-4D97-AF65-F5344CB8AC3E}">
        <p14:creationId xmlns:p14="http://schemas.microsoft.com/office/powerpoint/2010/main" val="36144348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5E460901-020C-40D6-B32E-BD73D2A2936F}" type="datetimeFigureOut">
              <a:rPr lang="en-CA" smtClean="0"/>
              <a:t>05/02/2015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31EA576D-43B1-4F21-A6AA-413F75E4CE07}" type="slidenum">
              <a:rPr lang="en-CA" smtClean="0"/>
              <a:t>‹#›</a:t>
            </a:fld>
            <a:endParaRPr lang="en-CA"/>
          </a:p>
        </p:txBody>
      </p:sp>
    </p:spTree>
    <p:extLst>
      <p:ext uri="{BB962C8B-B14F-4D97-AF65-F5344CB8AC3E}">
        <p14:creationId xmlns:p14="http://schemas.microsoft.com/office/powerpoint/2010/main" val="32255320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5E460901-020C-40D6-B32E-BD73D2A2936F}" type="datetimeFigureOut">
              <a:rPr lang="en-CA" smtClean="0"/>
              <a:t>05/02/2015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31EA576D-43B1-4F21-A6AA-413F75E4CE07}" type="slidenum">
              <a:rPr lang="en-CA" smtClean="0"/>
              <a:t>‹#›</a:t>
            </a:fld>
            <a:endParaRPr lang="en-CA"/>
          </a:p>
        </p:txBody>
      </p:sp>
    </p:spTree>
    <p:extLst>
      <p:ext uri="{BB962C8B-B14F-4D97-AF65-F5344CB8AC3E}">
        <p14:creationId xmlns:p14="http://schemas.microsoft.com/office/powerpoint/2010/main" val="11430703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CA"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CA" smtClean="0"/>
              <a:t>Click to edit Master subtitle style</a:t>
            </a:r>
            <a:endParaRPr kumimoji="0" lang="en-US"/>
          </a:p>
        </p:txBody>
      </p:sp>
      <p:sp>
        <p:nvSpPr>
          <p:cNvPr id="30" name="Date Placeholder 29"/>
          <p:cNvSpPr>
            <a:spLocks noGrp="1"/>
          </p:cNvSpPr>
          <p:nvPr>
            <p:ph type="dt" sz="half" idx="10"/>
          </p:nvPr>
        </p:nvSpPr>
        <p:spPr/>
        <p:txBody>
          <a:bodyPr/>
          <a:lstStyle/>
          <a:p>
            <a:fld id="{18E7EAB7-708B-F442-9C3C-F0AD722E86EF}" type="datetimeFigureOut">
              <a:rPr lang="en-US" smtClean="0">
                <a:solidFill>
                  <a:srgbClr val="DBF5F9">
                    <a:shade val="90000"/>
                  </a:srgbClr>
                </a:solidFill>
              </a:rPr>
              <a:pPr/>
              <a:t>2/5/2015</a:t>
            </a:fld>
            <a:endParaRPr lang="en-US">
              <a:solidFill>
                <a:srgbClr val="DBF5F9">
                  <a:shade val="90000"/>
                </a:srgbClr>
              </a:solidFill>
            </a:endParaRPr>
          </a:p>
        </p:txBody>
      </p:sp>
      <p:sp>
        <p:nvSpPr>
          <p:cNvPr id="19" name="Footer Placeholder 18"/>
          <p:cNvSpPr>
            <a:spLocks noGrp="1"/>
          </p:cNvSpPr>
          <p:nvPr>
            <p:ph type="ftr" sz="quarter" idx="11"/>
          </p:nvPr>
        </p:nvSpPr>
        <p:spPr/>
        <p:txBody>
          <a:bodyPr/>
          <a:lstStyle/>
          <a:p>
            <a:endParaRPr lang="en-US">
              <a:solidFill>
                <a:srgbClr val="DBF5F9">
                  <a:shade val="90000"/>
                </a:srgbClr>
              </a:solidFill>
            </a:endParaRPr>
          </a:p>
        </p:txBody>
      </p:sp>
      <p:sp>
        <p:nvSpPr>
          <p:cNvPr id="27" name="Slide Number Placeholder 26"/>
          <p:cNvSpPr>
            <a:spLocks noGrp="1"/>
          </p:cNvSpPr>
          <p:nvPr>
            <p:ph type="sldNum" sz="quarter" idx="12"/>
          </p:nvPr>
        </p:nvSpPr>
        <p:spPr/>
        <p:txBody>
          <a:bodyPr/>
          <a:lstStyle/>
          <a:p>
            <a:fld id="{7725D88D-1FF8-034D-85C5-03C6AD036C59}"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2629872868"/>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CA"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CA" smtClean="0"/>
              <a:t>Click to edit Master text styles</a:t>
            </a:r>
          </a:p>
          <a:p>
            <a:pPr lvl="1" eaLnBrk="1" latinLnBrk="0" hangingPunct="1"/>
            <a:r>
              <a:rPr lang="en-CA" smtClean="0"/>
              <a:t>Second level</a:t>
            </a:r>
          </a:p>
          <a:p>
            <a:pPr lvl="2" eaLnBrk="1" latinLnBrk="0" hangingPunct="1"/>
            <a:r>
              <a:rPr lang="en-CA" smtClean="0"/>
              <a:t>Third level</a:t>
            </a:r>
          </a:p>
          <a:p>
            <a:pPr lvl="3" eaLnBrk="1" latinLnBrk="0" hangingPunct="1"/>
            <a:r>
              <a:rPr lang="en-CA" smtClean="0"/>
              <a:t>Fourth level</a:t>
            </a:r>
          </a:p>
          <a:p>
            <a:pPr lvl="4" eaLnBrk="1" latinLnBrk="0" hangingPunct="1"/>
            <a:r>
              <a:rPr lang="en-CA" smtClean="0"/>
              <a:t>Fifth level</a:t>
            </a:r>
            <a:endParaRPr kumimoji="0" lang="en-US"/>
          </a:p>
        </p:txBody>
      </p:sp>
      <p:sp>
        <p:nvSpPr>
          <p:cNvPr id="4" name="Date Placeholder 3"/>
          <p:cNvSpPr>
            <a:spLocks noGrp="1"/>
          </p:cNvSpPr>
          <p:nvPr>
            <p:ph type="dt" sz="half" idx="10"/>
          </p:nvPr>
        </p:nvSpPr>
        <p:spPr/>
        <p:txBody>
          <a:bodyPr/>
          <a:lstStyle/>
          <a:p>
            <a:fld id="{18E7EAB7-708B-F442-9C3C-F0AD722E86EF}" type="datetimeFigureOut">
              <a:rPr lang="en-US" smtClean="0">
                <a:solidFill>
                  <a:srgbClr val="04617B">
                    <a:shade val="90000"/>
                  </a:srgbClr>
                </a:solidFill>
              </a:rPr>
              <a:pPr/>
              <a:t>2/5/2015</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7725D88D-1FF8-034D-85C5-03C6AD036C59}"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28047202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CA"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CA" smtClean="0"/>
              <a:t>Click to edit Master text styles</a:t>
            </a:r>
          </a:p>
        </p:txBody>
      </p:sp>
      <p:sp>
        <p:nvSpPr>
          <p:cNvPr id="4" name="Date Placeholder 3"/>
          <p:cNvSpPr>
            <a:spLocks noGrp="1"/>
          </p:cNvSpPr>
          <p:nvPr>
            <p:ph type="dt" sz="half" idx="10"/>
          </p:nvPr>
        </p:nvSpPr>
        <p:spPr/>
        <p:txBody>
          <a:bodyPr/>
          <a:lstStyle/>
          <a:p>
            <a:fld id="{18E7EAB7-708B-F442-9C3C-F0AD722E86EF}" type="datetimeFigureOut">
              <a:rPr lang="en-US" smtClean="0">
                <a:solidFill>
                  <a:srgbClr val="DBF5F9">
                    <a:shade val="90000"/>
                  </a:srgbClr>
                </a:solidFill>
              </a:rPr>
              <a:pPr/>
              <a:t>2/5/2015</a:t>
            </a:fld>
            <a:endParaRPr lang="en-US">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p>
            <a:fld id="{7725D88D-1FF8-034D-85C5-03C6AD036C59}"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4259782031"/>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CA"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CA" smtClean="0"/>
              <a:t>Click to edit Master text styles</a:t>
            </a:r>
          </a:p>
          <a:p>
            <a:pPr lvl="1" eaLnBrk="1" latinLnBrk="0" hangingPunct="1"/>
            <a:r>
              <a:rPr lang="en-CA" smtClean="0"/>
              <a:t>Second level</a:t>
            </a:r>
          </a:p>
          <a:p>
            <a:pPr lvl="2" eaLnBrk="1" latinLnBrk="0" hangingPunct="1"/>
            <a:r>
              <a:rPr lang="en-CA" smtClean="0"/>
              <a:t>Third level</a:t>
            </a:r>
          </a:p>
          <a:p>
            <a:pPr lvl="3" eaLnBrk="1" latinLnBrk="0" hangingPunct="1"/>
            <a:r>
              <a:rPr lang="en-CA" smtClean="0"/>
              <a:t>Fourth level</a:t>
            </a:r>
          </a:p>
          <a:p>
            <a:pPr lvl="4" eaLnBrk="1" latinLnBrk="0" hangingPunct="1"/>
            <a:r>
              <a:rPr lang="en-CA"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CA" smtClean="0"/>
              <a:t>Click to edit Master text styles</a:t>
            </a:r>
          </a:p>
          <a:p>
            <a:pPr lvl="1" eaLnBrk="1" latinLnBrk="0" hangingPunct="1"/>
            <a:r>
              <a:rPr lang="en-CA" smtClean="0"/>
              <a:t>Second level</a:t>
            </a:r>
          </a:p>
          <a:p>
            <a:pPr lvl="2" eaLnBrk="1" latinLnBrk="0" hangingPunct="1"/>
            <a:r>
              <a:rPr lang="en-CA" smtClean="0"/>
              <a:t>Third level</a:t>
            </a:r>
          </a:p>
          <a:p>
            <a:pPr lvl="3" eaLnBrk="1" latinLnBrk="0" hangingPunct="1"/>
            <a:r>
              <a:rPr lang="en-CA" smtClean="0"/>
              <a:t>Fourth level</a:t>
            </a:r>
          </a:p>
          <a:p>
            <a:pPr lvl="4" eaLnBrk="1" latinLnBrk="0" hangingPunct="1"/>
            <a:r>
              <a:rPr lang="en-CA" smtClean="0"/>
              <a:t>Fifth level</a:t>
            </a:r>
            <a:endParaRPr kumimoji="0" lang="en-US"/>
          </a:p>
        </p:txBody>
      </p:sp>
      <p:sp>
        <p:nvSpPr>
          <p:cNvPr id="5" name="Date Placeholder 4"/>
          <p:cNvSpPr>
            <a:spLocks noGrp="1"/>
          </p:cNvSpPr>
          <p:nvPr>
            <p:ph type="dt" sz="half" idx="10"/>
          </p:nvPr>
        </p:nvSpPr>
        <p:spPr/>
        <p:txBody>
          <a:bodyPr/>
          <a:lstStyle/>
          <a:p>
            <a:fld id="{18E7EAB7-708B-F442-9C3C-F0AD722E86EF}" type="datetimeFigureOut">
              <a:rPr lang="en-US" smtClean="0">
                <a:solidFill>
                  <a:srgbClr val="04617B">
                    <a:shade val="90000"/>
                  </a:srgbClr>
                </a:solidFill>
              </a:rPr>
              <a:pPr/>
              <a:t>2/5/2015</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7725D88D-1FF8-034D-85C5-03C6AD036C59}"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3175080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CA"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CA"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CA"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CA" smtClean="0"/>
              <a:t>Click to edit Master text styles</a:t>
            </a:r>
          </a:p>
          <a:p>
            <a:pPr lvl="1" eaLnBrk="1" latinLnBrk="0" hangingPunct="1"/>
            <a:r>
              <a:rPr lang="en-CA" smtClean="0"/>
              <a:t>Second level</a:t>
            </a:r>
          </a:p>
          <a:p>
            <a:pPr lvl="2" eaLnBrk="1" latinLnBrk="0" hangingPunct="1"/>
            <a:r>
              <a:rPr lang="en-CA" smtClean="0"/>
              <a:t>Third level</a:t>
            </a:r>
          </a:p>
          <a:p>
            <a:pPr lvl="3" eaLnBrk="1" latinLnBrk="0" hangingPunct="1"/>
            <a:r>
              <a:rPr lang="en-CA" smtClean="0"/>
              <a:t>Fourth level</a:t>
            </a:r>
          </a:p>
          <a:p>
            <a:pPr lvl="4" eaLnBrk="1" latinLnBrk="0" hangingPunct="1"/>
            <a:r>
              <a:rPr lang="en-CA"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CA" smtClean="0"/>
              <a:t>Click to edit Master text styles</a:t>
            </a:r>
          </a:p>
          <a:p>
            <a:pPr lvl="1" eaLnBrk="1" latinLnBrk="0" hangingPunct="1"/>
            <a:r>
              <a:rPr lang="en-CA" smtClean="0"/>
              <a:t>Second level</a:t>
            </a:r>
          </a:p>
          <a:p>
            <a:pPr lvl="2" eaLnBrk="1" latinLnBrk="0" hangingPunct="1"/>
            <a:r>
              <a:rPr lang="en-CA" smtClean="0"/>
              <a:t>Third level</a:t>
            </a:r>
          </a:p>
          <a:p>
            <a:pPr lvl="3" eaLnBrk="1" latinLnBrk="0" hangingPunct="1"/>
            <a:r>
              <a:rPr lang="en-CA" smtClean="0"/>
              <a:t>Fourth level</a:t>
            </a:r>
          </a:p>
          <a:p>
            <a:pPr lvl="4" eaLnBrk="1" latinLnBrk="0" hangingPunct="1"/>
            <a:r>
              <a:rPr lang="en-CA" smtClean="0"/>
              <a:t>Fifth level</a:t>
            </a:r>
            <a:endParaRPr kumimoji="0" lang="en-US"/>
          </a:p>
        </p:txBody>
      </p:sp>
      <p:sp>
        <p:nvSpPr>
          <p:cNvPr id="7" name="Date Placeholder 6"/>
          <p:cNvSpPr>
            <a:spLocks noGrp="1"/>
          </p:cNvSpPr>
          <p:nvPr>
            <p:ph type="dt" sz="half" idx="10"/>
          </p:nvPr>
        </p:nvSpPr>
        <p:spPr/>
        <p:txBody>
          <a:bodyPr/>
          <a:lstStyle/>
          <a:p>
            <a:fld id="{18E7EAB7-708B-F442-9C3C-F0AD722E86EF}" type="datetimeFigureOut">
              <a:rPr lang="en-US" smtClean="0">
                <a:solidFill>
                  <a:srgbClr val="04617B">
                    <a:shade val="90000"/>
                  </a:srgbClr>
                </a:solidFill>
              </a:rPr>
              <a:pPr/>
              <a:t>2/5/2015</a:t>
            </a:fld>
            <a:endParaRPr lang="en-US">
              <a:solidFill>
                <a:srgbClr val="04617B">
                  <a:shade val="90000"/>
                </a:srgbClr>
              </a:solidFill>
            </a:endParaRPr>
          </a:p>
        </p:txBody>
      </p:sp>
      <p:sp>
        <p:nvSpPr>
          <p:cNvPr id="8" name="Footer Placeholder 7"/>
          <p:cNvSpPr>
            <a:spLocks noGrp="1"/>
          </p:cNvSpPr>
          <p:nvPr>
            <p:ph type="ftr" sz="quarter" idx="11"/>
          </p:nvPr>
        </p:nvSpPr>
        <p:spPr/>
        <p:txBody>
          <a:bodyPr/>
          <a:lstStyle/>
          <a:p>
            <a:endParaRPr lang="en-US">
              <a:solidFill>
                <a:srgbClr val="04617B">
                  <a:shade val="90000"/>
                </a:srgbClr>
              </a:solidFill>
            </a:endParaRPr>
          </a:p>
        </p:txBody>
      </p:sp>
      <p:sp>
        <p:nvSpPr>
          <p:cNvPr id="9" name="Slide Number Placeholder 8"/>
          <p:cNvSpPr>
            <a:spLocks noGrp="1"/>
          </p:cNvSpPr>
          <p:nvPr>
            <p:ph type="sldNum" sz="quarter" idx="12"/>
          </p:nvPr>
        </p:nvSpPr>
        <p:spPr/>
        <p:txBody>
          <a:bodyPr/>
          <a:lstStyle/>
          <a:p>
            <a:fld id="{7725D88D-1FF8-034D-85C5-03C6AD036C59}"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26743903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CA" smtClean="0"/>
              <a:t>Click to edit Master title style</a:t>
            </a:r>
            <a:endParaRPr kumimoji="0" lang="en-US"/>
          </a:p>
        </p:txBody>
      </p:sp>
      <p:sp>
        <p:nvSpPr>
          <p:cNvPr id="3" name="Date Placeholder 2"/>
          <p:cNvSpPr>
            <a:spLocks noGrp="1"/>
          </p:cNvSpPr>
          <p:nvPr>
            <p:ph type="dt" sz="half" idx="10"/>
          </p:nvPr>
        </p:nvSpPr>
        <p:spPr/>
        <p:txBody>
          <a:bodyPr/>
          <a:lstStyle/>
          <a:p>
            <a:fld id="{18E7EAB7-708B-F442-9C3C-F0AD722E86EF}" type="datetimeFigureOut">
              <a:rPr lang="en-US" smtClean="0">
                <a:solidFill>
                  <a:srgbClr val="04617B">
                    <a:shade val="90000"/>
                  </a:srgbClr>
                </a:solidFill>
              </a:rPr>
              <a:pPr/>
              <a:t>2/5/2015</a:t>
            </a:fld>
            <a:endParaRPr lang="en-US">
              <a:solidFill>
                <a:srgbClr val="04617B">
                  <a:shade val="90000"/>
                </a:srgbClr>
              </a:solidFill>
            </a:endParaRPr>
          </a:p>
        </p:txBody>
      </p:sp>
      <p:sp>
        <p:nvSpPr>
          <p:cNvPr id="4" name="Footer Placeholder 3"/>
          <p:cNvSpPr>
            <a:spLocks noGrp="1"/>
          </p:cNvSpPr>
          <p:nvPr>
            <p:ph type="ftr" sz="quarter" idx="11"/>
          </p:nvPr>
        </p:nvSpPr>
        <p:spPr/>
        <p:txBody>
          <a:bodyPr/>
          <a:lstStyle/>
          <a:p>
            <a:endParaRPr lang="en-US">
              <a:solidFill>
                <a:srgbClr val="04617B">
                  <a:shade val="90000"/>
                </a:srgbClr>
              </a:solidFill>
            </a:endParaRPr>
          </a:p>
        </p:txBody>
      </p:sp>
      <p:sp>
        <p:nvSpPr>
          <p:cNvPr id="5" name="Slide Number Placeholder 4"/>
          <p:cNvSpPr>
            <a:spLocks noGrp="1"/>
          </p:cNvSpPr>
          <p:nvPr>
            <p:ph type="sldNum" sz="quarter" idx="12"/>
          </p:nvPr>
        </p:nvSpPr>
        <p:spPr/>
        <p:txBody>
          <a:bodyPr/>
          <a:lstStyle/>
          <a:p>
            <a:fld id="{7725D88D-1FF8-034D-85C5-03C6AD036C59}"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4843060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E7EAB7-708B-F442-9C3C-F0AD722E86EF}" type="datetimeFigureOut">
              <a:rPr lang="en-US" smtClean="0">
                <a:solidFill>
                  <a:srgbClr val="04617B">
                    <a:shade val="90000"/>
                  </a:srgbClr>
                </a:solidFill>
              </a:rPr>
              <a:pPr/>
              <a:t>2/5/2015</a:t>
            </a:fld>
            <a:endParaRPr lang="en-US">
              <a:solidFill>
                <a:srgbClr val="04617B">
                  <a:shade val="90000"/>
                </a:srgbClr>
              </a:solidFill>
            </a:endParaRPr>
          </a:p>
        </p:txBody>
      </p:sp>
      <p:sp>
        <p:nvSpPr>
          <p:cNvPr id="3" name="Footer Placeholder 2"/>
          <p:cNvSpPr>
            <a:spLocks noGrp="1"/>
          </p:cNvSpPr>
          <p:nvPr>
            <p:ph type="ftr" sz="quarter" idx="11"/>
          </p:nvPr>
        </p:nvSpPr>
        <p:spPr/>
        <p:txBody>
          <a:bodyPr/>
          <a:lstStyle/>
          <a:p>
            <a:endParaRPr lang="en-US">
              <a:solidFill>
                <a:srgbClr val="04617B">
                  <a:shade val="90000"/>
                </a:srgbClr>
              </a:solidFill>
            </a:endParaRPr>
          </a:p>
        </p:txBody>
      </p:sp>
      <p:sp>
        <p:nvSpPr>
          <p:cNvPr id="4" name="Slide Number Placeholder 3"/>
          <p:cNvSpPr>
            <a:spLocks noGrp="1"/>
          </p:cNvSpPr>
          <p:nvPr>
            <p:ph type="sldNum" sz="quarter" idx="12"/>
          </p:nvPr>
        </p:nvSpPr>
        <p:spPr/>
        <p:txBody>
          <a:bodyPr/>
          <a:lstStyle/>
          <a:p>
            <a:fld id="{7725D88D-1FF8-034D-85C5-03C6AD036C59}"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28836615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CA"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CA"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CA" smtClean="0"/>
              <a:t>Click to edit Master text styles</a:t>
            </a:r>
          </a:p>
          <a:p>
            <a:pPr lvl="1" eaLnBrk="1" latinLnBrk="0" hangingPunct="1"/>
            <a:r>
              <a:rPr lang="en-CA" smtClean="0"/>
              <a:t>Second level</a:t>
            </a:r>
          </a:p>
          <a:p>
            <a:pPr lvl="2" eaLnBrk="1" latinLnBrk="0" hangingPunct="1"/>
            <a:r>
              <a:rPr lang="en-CA" smtClean="0"/>
              <a:t>Third level</a:t>
            </a:r>
          </a:p>
          <a:p>
            <a:pPr lvl="3" eaLnBrk="1" latinLnBrk="0" hangingPunct="1"/>
            <a:r>
              <a:rPr lang="en-CA" smtClean="0"/>
              <a:t>Fourth level</a:t>
            </a:r>
          </a:p>
          <a:p>
            <a:pPr lvl="4" eaLnBrk="1" latinLnBrk="0" hangingPunct="1"/>
            <a:r>
              <a:rPr lang="en-CA" smtClean="0"/>
              <a:t>Fifth level</a:t>
            </a:r>
            <a:endParaRPr kumimoji="0" lang="en-US"/>
          </a:p>
        </p:txBody>
      </p:sp>
      <p:sp>
        <p:nvSpPr>
          <p:cNvPr id="5" name="Date Placeholder 4"/>
          <p:cNvSpPr>
            <a:spLocks noGrp="1"/>
          </p:cNvSpPr>
          <p:nvPr>
            <p:ph type="dt" sz="half" idx="10"/>
          </p:nvPr>
        </p:nvSpPr>
        <p:spPr/>
        <p:txBody>
          <a:bodyPr/>
          <a:lstStyle/>
          <a:p>
            <a:fld id="{18E7EAB7-708B-F442-9C3C-F0AD722E86EF}" type="datetimeFigureOut">
              <a:rPr lang="en-US" smtClean="0">
                <a:solidFill>
                  <a:srgbClr val="04617B">
                    <a:shade val="90000"/>
                  </a:srgbClr>
                </a:solidFill>
              </a:rPr>
              <a:pPr/>
              <a:t>2/5/2015</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7725D88D-1FF8-034D-85C5-03C6AD036C59}"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26128321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5E460901-020C-40D6-B32E-BD73D2A2936F}" type="datetimeFigureOut">
              <a:rPr lang="en-CA" smtClean="0"/>
              <a:t>05/02/2015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31EA576D-43B1-4F21-A6AA-413F75E4CE07}" type="slidenum">
              <a:rPr lang="en-CA" smtClean="0"/>
              <a:t>‹#›</a:t>
            </a:fld>
            <a:endParaRPr lang="en-CA"/>
          </a:p>
        </p:txBody>
      </p:sp>
    </p:spTree>
    <p:extLst>
      <p:ext uri="{BB962C8B-B14F-4D97-AF65-F5344CB8AC3E}">
        <p14:creationId xmlns:p14="http://schemas.microsoft.com/office/powerpoint/2010/main" val="15961278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CA"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CA" smtClean="0"/>
              <a:t>Click to edit Master text styles</a:t>
            </a:r>
          </a:p>
        </p:txBody>
      </p:sp>
      <p:sp>
        <p:nvSpPr>
          <p:cNvPr id="5" name="Date Placeholder 4"/>
          <p:cNvSpPr>
            <a:spLocks noGrp="1"/>
          </p:cNvSpPr>
          <p:nvPr>
            <p:ph type="dt" sz="half" idx="10"/>
          </p:nvPr>
        </p:nvSpPr>
        <p:spPr/>
        <p:txBody>
          <a:bodyPr/>
          <a:lstStyle/>
          <a:p>
            <a:fld id="{18E7EAB7-708B-F442-9C3C-F0AD722E86EF}" type="datetimeFigureOut">
              <a:rPr lang="en-US" smtClean="0">
                <a:solidFill>
                  <a:srgbClr val="04617B">
                    <a:shade val="90000"/>
                  </a:srgbClr>
                </a:solidFill>
              </a:rPr>
              <a:pPr/>
              <a:t>2/5/2015</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7725D88D-1FF8-034D-85C5-03C6AD036C59}" type="slidenum">
              <a:rPr lang="en-US" smtClean="0">
                <a:solidFill>
                  <a:srgbClr val="04617B">
                    <a:shade val="90000"/>
                  </a:srgbClr>
                </a:solidFill>
              </a:rPr>
              <a:pPr/>
              <a:t>‹#›</a:t>
            </a:fld>
            <a:endParaRPr lang="en-US">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CA"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defTabSz="457200"/>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defTabSz="457200"/>
            <a:endParaRPr lang="en-US">
              <a:solidFill>
                <a:prstClr val="black"/>
              </a:solidFill>
            </a:endParaRPr>
          </a:p>
        </p:txBody>
      </p:sp>
    </p:spTree>
    <p:extLst>
      <p:ext uri="{BB962C8B-B14F-4D97-AF65-F5344CB8AC3E}">
        <p14:creationId xmlns:p14="http://schemas.microsoft.com/office/powerpoint/2010/main" val="22307160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CA"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CA" smtClean="0"/>
              <a:t>Click to edit Master text styles</a:t>
            </a:r>
          </a:p>
          <a:p>
            <a:pPr lvl="1" eaLnBrk="1" latinLnBrk="0" hangingPunct="1"/>
            <a:r>
              <a:rPr lang="en-CA" smtClean="0"/>
              <a:t>Second level</a:t>
            </a:r>
          </a:p>
          <a:p>
            <a:pPr lvl="2" eaLnBrk="1" latinLnBrk="0" hangingPunct="1"/>
            <a:r>
              <a:rPr lang="en-CA" smtClean="0"/>
              <a:t>Third level</a:t>
            </a:r>
          </a:p>
          <a:p>
            <a:pPr lvl="3" eaLnBrk="1" latinLnBrk="0" hangingPunct="1"/>
            <a:r>
              <a:rPr lang="en-CA" smtClean="0"/>
              <a:t>Fourth level</a:t>
            </a:r>
          </a:p>
          <a:p>
            <a:pPr lvl="4" eaLnBrk="1" latinLnBrk="0" hangingPunct="1"/>
            <a:r>
              <a:rPr lang="en-CA" smtClean="0"/>
              <a:t>Fifth level</a:t>
            </a:r>
            <a:endParaRPr kumimoji="0" lang="en-US"/>
          </a:p>
        </p:txBody>
      </p:sp>
      <p:sp>
        <p:nvSpPr>
          <p:cNvPr id="4" name="Date Placeholder 3"/>
          <p:cNvSpPr>
            <a:spLocks noGrp="1"/>
          </p:cNvSpPr>
          <p:nvPr>
            <p:ph type="dt" sz="half" idx="10"/>
          </p:nvPr>
        </p:nvSpPr>
        <p:spPr/>
        <p:txBody>
          <a:bodyPr/>
          <a:lstStyle/>
          <a:p>
            <a:fld id="{18E7EAB7-708B-F442-9C3C-F0AD722E86EF}" type="datetimeFigureOut">
              <a:rPr lang="en-US" smtClean="0">
                <a:solidFill>
                  <a:srgbClr val="04617B">
                    <a:shade val="90000"/>
                  </a:srgbClr>
                </a:solidFill>
              </a:rPr>
              <a:pPr/>
              <a:t>2/5/2015</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7725D88D-1FF8-034D-85C5-03C6AD036C59}"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0938229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CA"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CA" smtClean="0"/>
              <a:t>Click to edit Master text styles</a:t>
            </a:r>
          </a:p>
          <a:p>
            <a:pPr lvl="1" eaLnBrk="1" latinLnBrk="0" hangingPunct="1"/>
            <a:r>
              <a:rPr lang="en-CA" smtClean="0"/>
              <a:t>Second level</a:t>
            </a:r>
          </a:p>
          <a:p>
            <a:pPr lvl="2" eaLnBrk="1" latinLnBrk="0" hangingPunct="1"/>
            <a:r>
              <a:rPr lang="en-CA" smtClean="0"/>
              <a:t>Third level</a:t>
            </a:r>
          </a:p>
          <a:p>
            <a:pPr lvl="3" eaLnBrk="1" latinLnBrk="0" hangingPunct="1"/>
            <a:r>
              <a:rPr lang="en-CA" smtClean="0"/>
              <a:t>Fourth level</a:t>
            </a:r>
          </a:p>
          <a:p>
            <a:pPr lvl="4" eaLnBrk="1" latinLnBrk="0" hangingPunct="1"/>
            <a:r>
              <a:rPr lang="en-CA" smtClean="0"/>
              <a:t>Fifth level</a:t>
            </a:r>
            <a:endParaRPr kumimoji="0" lang="en-US"/>
          </a:p>
        </p:txBody>
      </p:sp>
      <p:sp>
        <p:nvSpPr>
          <p:cNvPr id="4" name="Date Placeholder 3"/>
          <p:cNvSpPr>
            <a:spLocks noGrp="1"/>
          </p:cNvSpPr>
          <p:nvPr>
            <p:ph type="dt" sz="half" idx="10"/>
          </p:nvPr>
        </p:nvSpPr>
        <p:spPr/>
        <p:txBody>
          <a:bodyPr/>
          <a:lstStyle/>
          <a:p>
            <a:fld id="{18E7EAB7-708B-F442-9C3C-F0AD722E86EF}" type="datetimeFigureOut">
              <a:rPr lang="en-US" smtClean="0">
                <a:solidFill>
                  <a:srgbClr val="04617B">
                    <a:shade val="90000"/>
                  </a:srgbClr>
                </a:solidFill>
              </a:rPr>
              <a:pPr/>
              <a:t>2/5/2015</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7725D88D-1FF8-034D-85C5-03C6AD036C59}"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6086377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E460901-020C-40D6-B32E-BD73D2A2936F}" type="datetimeFigureOut">
              <a:rPr lang="en-CA" smtClean="0"/>
              <a:t>05/02/2015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31EA576D-43B1-4F21-A6AA-413F75E4CE07}" type="slidenum">
              <a:rPr lang="en-CA" smtClean="0"/>
              <a:t>‹#›</a:t>
            </a:fld>
            <a:endParaRPr lang="en-CA"/>
          </a:p>
        </p:txBody>
      </p:sp>
    </p:spTree>
    <p:extLst>
      <p:ext uri="{BB962C8B-B14F-4D97-AF65-F5344CB8AC3E}">
        <p14:creationId xmlns:p14="http://schemas.microsoft.com/office/powerpoint/2010/main" val="12665714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fld id="{5E460901-020C-40D6-B32E-BD73D2A2936F}" type="datetimeFigureOut">
              <a:rPr lang="en-CA" smtClean="0"/>
              <a:t>05/02/2015</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31EA576D-43B1-4F21-A6AA-413F75E4CE07}" type="slidenum">
              <a:rPr lang="en-CA" smtClean="0"/>
              <a:t>‹#›</a:t>
            </a:fld>
            <a:endParaRPr lang="en-CA"/>
          </a:p>
        </p:txBody>
      </p:sp>
    </p:spTree>
    <p:extLst>
      <p:ext uri="{BB962C8B-B14F-4D97-AF65-F5344CB8AC3E}">
        <p14:creationId xmlns:p14="http://schemas.microsoft.com/office/powerpoint/2010/main" val="40206497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fld id="{5E460901-020C-40D6-B32E-BD73D2A2936F}" type="datetimeFigureOut">
              <a:rPr lang="en-CA" smtClean="0"/>
              <a:t>05/02/2015</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31EA576D-43B1-4F21-A6AA-413F75E4CE07}" type="slidenum">
              <a:rPr lang="en-CA" smtClean="0"/>
              <a:t>‹#›</a:t>
            </a:fld>
            <a:endParaRPr lang="en-CA"/>
          </a:p>
        </p:txBody>
      </p:sp>
    </p:spTree>
    <p:extLst>
      <p:ext uri="{BB962C8B-B14F-4D97-AF65-F5344CB8AC3E}">
        <p14:creationId xmlns:p14="http://schemas.microsoft.com/office/powerpoint/2010/main" val="4675814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p>
            <a:fld id="{5E460901-020C-40D6-B32E-BD73D2A2936F}" type="datetimeFigureOut">
              <a:rPr lang="en-CA" smtClean="0"/>
              <a:t>05/02/2015</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31EA576D-43B1-4F21-A6AA-413F75E4CE07}" type="slidenum">
              <a:rPr lang="en-CA" smtClean="0"/>
              <a:t>‹#›</a:t>
            </a:fld>
            <a:endParaRPr lang="en-CA"/>
          </a:p>
        </p:txBody>
      </p:sp>
    </p:spTree>
    <p:extLst>
      <p:ext uri="{BB962C8B-B14F-4D97-AF65-F5344CB8AC3E}">
        <p14:creationId xmlns:p14="http://schemas.microsoft.com/office/powerpoint/2010/main" val="29325894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460901-020C-40D6-B32E-BD73D2A2936F}" type="datetimeFigureOut">
              <a:rPr lang="en-CA" smtClean="0"/>
              <a:t>05/02/2015</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31EA576D-43B1-4F21-A6AA-413F75E4CE07}" type="slidenum">
              <a:rPr lang="en-CA" smtClean="0"/>
              <a:t>‹#›</a:t>
            </a:fld>
            <a:endParaRPr lang="en-CA"/>
          </a:p>
        </p:txBody>
      </p:sp>
    </p:spTree>
    <p:extLst>
      <p:ext uri="{BB962C8B-B14F-4D97-AF65-F5344CB8AC3E}">
        <p14:creationId xmlns:p14="http://schemas.microsoft.com/office/powerpoint/2010/main" val="29701537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E460901-020C-40D6-B32E-BD73D2A2936F}" type="datetimeFigureOut">
              <a:rPr lang="en-CA" smtClean="0"/>
              <a:t>05/02/2015</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31EA576D-43B1-4F21-A6AA-413F75E4CE07}" type="slidenum">
              <a:rPr lang="en-CA" smtClean="0"/>
              <a:t>‹#›</a:t>
            </a:fld>
            <a:endParaRPr lang="en-CA"/>
          </a:p>
        </p:txBody>
      </p:sp>
    </p:spTree>
    <p:extLst>
      <p:ext uri="{BB962C8B-B14F-4D97-AF65-F5344CB8AC3E}">
        <p14:creationId xmlns:p14="http://schemas.microsoft.com/office/powerpoint/2010/main" val="9150235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E460901-020C-40D6-B32E-BD73D2A2936F}" type="datetimeFigureOut">
              <a:rPr lang="en-CA" smtClean="0"/>
              <a:t>05/02/2015</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31EA576D-43B1-4F21-A6AA-413F75E4CE07}" type="slidenum">
              <a:rPr lang="en-CA" smtClean="0"/>
              <a:t>‹#›</a:t>
            </a:fld>
            <a:endParaRPr lang="en-CA"/>
          </a:p>
        </p:txBody>
      </p:sp>
    </p:spTree>
    <p:extLst>
      <p:ext uri="{BB962C8B-B14F-4D97-AF65-F5344CB8AC3E}">
        <p14:creationId xmlns:p14="http://schemas.microsoft.com/office/powerpoint/2010/main" val="42802449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460901-020C-40D6-B32E-BD73D2A2936F}" type="datetimeFigureOut">
              <a:rPr lang="en-CA" smtClean="0"/>
              <a:t>05/02/2015</a:t>
            </a:fld>
            <a:endParaRPr lang="en-C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EA576D-43B1-4F21-A6AA-413F75E4CE07}" type="slidenum">
              <a:rPr lang="en-CA" smtClean="0"/>
              <a:t>‹#›</a:t>
            </a:fld>
            <a:endParaRPr lang="en-CA"/>
          </a:p>
        </p:txBody>
      </p:sp>
    </p:spTree>
    <p:extLst>
      <p:ext uri="{BB962C8B-B14F-4D97-AF65-F5344CB8AC3E}">
        <p14:creationId xmlns:p14="http://schemas.microsoft.com/office/powerpoint/2010/main" val="8185075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defTabSz="457200"/>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defTabSz="457200"/>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CA"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CA" smtClean="0"/>
              <a:t>Click to edit Master text styles</a:t>
            </a:r>
          </a:p>
          <a:p>
            <a:pPr lvl="1" eaLnBrk="1" latinLnBrk="0" hangingPunct="1"/>
            <a:r>
              <a:rPr kumimoji="0" lang="en-CA" smtClean="0"/>
              <a:t>Second level</a:t>
            </a:r>
          </a:p>
          <a:p>
            <a:pPr lvl="2" eaLnBrk="1" latinLnBrk="0" hangingPunct="1"/>
            <a:r>
              <a:rPr kumimoji="0" lang="en-CA" smtClean="0"/>
              <a:t>Third level</a:t>
            </a:r>
          </a:p>
          <a:p>
            <a:pPr lvl="3" eaLnBrk="1" latinLnBrk="0" hangingPunct="1"/>
            <a:r>
              <a:rPr kumimoji="0" lang="en-CA" smtClean="0"/>
              <a:t>Fourth level</a:t>
            </a:r>
          </a:p>
          <a:p>
            <a:pPr lvl="4" eaLnBrk="1" latinLnBrk="0" hangingPunct="1"/>
            <a:r>
              <a:rPr kumimoji="0" lang="en-CA"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defTabSz="457200"/>
            <a:fld id="{18E7EAB7-708B-F442-9C3C-F0AD722E86EF}" type="datetimeFigureOut">
              <a:rPr lang="en-US" smtClean="0">
                <a:solidFill>
                  <a:srgbClr val="04617B">
                    <a:shade val="90000"/>
                  </a:srgbClr>
                </a:solidFill>
              </a:rPr>
              <a:pPr defTabSz="457200"/>
              <a:t>2/5/2015</a:t>
            </a:fld>
            <a:endParaRPr lang="en-US">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defTabSz="457200"/>
            <a:endParaRPr lang="en-US">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defTabSz="457200"/>
            <a:fld id="{7725D88D-1FF8-034D-85C5-03C6AD036C59}" type="slidenum">
              <a:rPr lang="en-US" smtClean="0">
                <a:solidFill>
                  <a:srgbClr val="04617B">
                    <a:shade val="90000"/>
                  </a:srgbClr>
                </a:solidFill>
              </a:rPr>
              <a:pPr defTabSz="457200"/>
              <a:t>‹#›</a:t>
            </a:fld>
            <a:endParaRPr lang="en-US">
              <a:solidFill>
                <a:srgbClr val="04617B">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defTabSz="457200"/>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defTabSz="457200"/>
              <a:endParaRPr lang="en-US">
                <a:solidFill>
                  <a:prstClr val="black"/>
                </a:solidFill>
              </a:endParaRPr>
            </a:p>
          </p:txBody>
        </p:sp>
      </p:grpSp>
    </p:spTree>
    <p:extLst>
      <p:ext uri="{BB962C8B-B14F-4D97-AF65-F5344CB8AC3E}">
        <p14:creationId xmlns:p14="http://schemas.microsoft.com/office/powerpoint/2010/main" val="1207323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7.jpg"/><Relationship Id="rId2" Type="http://schemas.openxmlformats.org/officeDocument/2006/relationships/image" Target="../media/image3.jpeg"/><Relationship Id="rId1" Type="http://schemas.openxmlformats.org/officeDocument/2006/relationships/slideLayout" Target="../slideLayouts/slideLayout8.xml"/><Relationship Id="rId6" Type="http://schemas.openxmlformats.org/officeDocument/2006/relationships/image" Target="../media/image16.jpg"/><Relationship Id="rId5" Type="http://schemas.openxmlformats.org/officeDocument/2006/relationships/image" Target="../media/image15.jpeg"/><Relationship Id="rId4" Type="http://schemas.openxmlformats.org/officeDocument/2006/relationships/image" Target="../media/image14.jp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18.jp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2.jpg"/><Relationship Id="rId2" Type="http://schemas.openxmlformats.org/officeDocument/2006/relationships/image" Target="../media/image3.jpeg"/><Relationship Id="rId1" Type="http://schemas.openxmlformats.org/officeDocument/2006/relationships/slideLayout" Target="../slideLayouts/slideLayout8.xml"/><Relationship Id="rId6" Type="http://schemas.openxmlformats.org/officeDocument/2006/relationships/image" Target="../media/image21.jpg"/><Relationship Id="rId5" Type="http://schemas.openxmlformats.org/officeDocument/2006/relationships/image" Target="../media/image20.png"/><Relationship Id="rId4" Type="http://schemas.openxmlformats.org/officeDocument/2006/relationships/image" Target="../media/image19.jp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8.jpe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emf"/><Relationship Id="rId4" Type="http://schemas.openxmlformats.org/officeDocument/2006/relationships/image" Target="../media/image25.jpg"/></Relationships>
</file>

<file path=ppt/slides/_rels/slide16.xml.rels><?xml version="1.0" encoding="UTF-8" standalone="yes"?>
<Relationships xmlns="http://schemas.openxmlformats.org/package/2006/relationships"><Relationship Id="rId8" Type="http://schemas.openxmlformats.org/officeDocument/2006/relationships/image" Target="../media/image33.png"/><Relationship Id="rId3" Type="http://schemas.microsoft.com/office/2007/relationships/hdphoto" Target="../media/hdphoto1.wdp"/><Relationship Id="rId7" Type="http://schemas.openxmlformats.org/officeDocument/2006/relationships/image" Target="../media/image32.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31.emf"/><Relationship Id="rId5" Type="http://schemas.openxmlformats.org/officeDocument/2006/relationships/image" Target="../media/image30.emf"/><Relationship Id="rId10" Type="http://schemas.openxmlformats.org/officeDocument/2006/relationships/image" Target="../media/image35.emf"/><Relationship Id="rId4" Type="http://schemas.openxmlformats.org/officeDocument/2006/relationships/image" Target="../media/image29.emf"/><Relationship Id="rId9" Type="http://schemas.openxmlformats.org/officeDocument/2006/relationships/image" Target="../media/image34.emf"/></Relationships>
</file>

<file path=ppt/slides/_rels/slide17.xml.rels><?xml version="1.0" encoding="UTF-8" standalone="yes"?>
<Relationships xmlns="http://schemas.openxmlformats.org/package/2006/relationships"><Relationship Id="rId8" Type="http://schemas.openxmlformats.org/officeDocument/2006/relationships/image" Target="../media/image36.png"/><Relationship Id="rId3" Type="http://schemas.microsoft.com/office/2007/relationships/media" Target="../media/media2.mp4"/><Relationship Id="rId7" Type="http://schemas.microsoft.com/office/2007/relationships/hdphoto" Target="../media/hdphoto1.wdp"/><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jpeg"/><Relationship Id="rId5" Type="http://schemas.openxmlformats.org/officeDocument/2006/relationships/slideLayout" Target="../slideLayouts/slideLayout7.xml"/><Relationship Id="rId4" Type="http://schemas.openxmlformats.org/officeDocument/2006/relationships/video" Target="../media/media2.mp4"/><Relationship Id="rId9"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8.png"/><Relationship Id="rId5" Type="http://schemas.microsoft.com/office/2007/relationships/hdphoto" Target="../media/hdphoto1.wdp"/><Relationship Id="rId4" Type="http://schemas.openxmlformats.org/officeDocument/2006/relationships/image" Target="../media/image3.jpeg"/></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5.xml"/><Relationship Id="rId4" Type="http://schemas.openxmlformats.org/officeDocument/2006/relationships/image" Target="../media/image41.jpe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43.emf"/></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hyperlink" Target="http://www.tusaalanga.ca/lesson/lessons" TargetMode="External"/></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7.emf"/><Relationship Id="rId5" Type="http://schemas.openxmlformats.org/officeDocument/2006/relationships/image" Target="../media/image6.emf"/><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9.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40000"/>
                <a:satMod val="350000"/>
                <a:lumMod val="97000"/>
              </a:schemeClr>
            </a:gs>
            <a:gs pos="40000">
              <a:schemeClr val="bg1">
                <a:tint val="45000"/>
                <a:shade val="99000"/>
                <a:satMod val="350000"/>
              </a:schemeClr>
            </a:gs>
            <a:gs pos="100000">
              <a:schemeClr val="bg1">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13188" y="188640"/>
            <a:ext cx="9235719" cy="6858000"/>
          </a:xfrm>
          <a:prstGeom prst="rect">
            <a:avLst/>
          </a:prstGeom>
          <a:ln>
            <a:noFill/>
          </a:ln>
          <a:effectLst>
            <a:glow rad="368300">
              <a:schemeClr val="accent1">
                <a:alpha val="40000"/>
              </a:schemeClr>
            </a:glow>
            <a:outerShdw blurRad="292100" dist="139700" dir="2700000" algn="tl" rotWithShape="0">
              <a:srgbClr val="333333">
                <a:alpha val="65000"/>
              </a:srgbClr>
            </a:outerShdw>
            <a:softEdge rad="317500"/>
          </a:effectLst>
        </p:spPr>
      </p:pic>
      <p:sp>
        <p:nvSpPr>
          <p:cNvPr id="3" name="TextBox 2"/>
          <p:cNvSpPr txBox="1"/>
          <p:nvPr/>
        </p:nvSpPr>
        <p:spPr>
          <a:xfrm>
            <a:off x="467544" y="332656"/>
            <a:ext cx="5688632" cy="769441"/>
          </a:xfrm>
          <a:prstGeom prst="rect">
            <a:avLst/>
          </a:prstGeom>
          <a:noFill/>
        </p:spPr>
        <p:txBody>
          <a:bodyPr wrap="square" rtlCol="0">
            <a:spAutoFit/>
          </a:bodyPr>
          <a:lstStyle/>
          <a:p>
            <a:r>
              <a:rPr lang="en-CA" sz="4400" b="1" dirty="0" smtClean="0">
                <a:solidFill>
                  <a:schemeClr val="tx2"/>
                </a:solidFill>
                <a:effectLst>
                  <a:outerShdw blurRad="38100" dist="38100" dir="2700000" algn="tl">
                    <a:srgbClr val="000000">
                      <a:alpha val="43137"/>
                    </a:srgbClr>
                  </a:outerShdw>
                </a:effectLst>
              </a:rPr>
              <a:t>Endangered Languages</a:t>
            </a:r>
            <a:endParaRPr lang="en-CA" sz="4400" b="1" dirty="0">
              <a:solidFill>
                <a:schemeClr val="tx2"/>
              </a:solidFill>
              <a:effectLst>
                <a:outerShdw blurRad="38100" dist="38100" dir="2700000" algn="tl">
                  <a:srgbClr val="000000">
                    <a:alpha val="43137"/>
                  </a:srgbClr>
                </a:outerShdw>
              </a:effectLst>
            </a:endParaRPr>
          </a:p>
        </p:txBody>
      </p:sp>
      <p:sp>
        <p:nvSpPr>
          <p:cNvPr id="4" name="TextBox 3"/>
          <p:cNvSpPr txBox="1"/>
          <p:nvPr/>
        </p:nvSpPr>
        <p:spPr>
          <a:xfrm>
            <a:off x="1835696" y="5157192"/>
            <a:ext cx="6552728" cy="769441"/>
          </a:xfrm>
          <a:prstGeom prst="rect">
            <a:avLst/>
          </a:prstGeom>
          <a:noFill/>
        </p:spPr>
        <p:txBody>
          <a:bodyPr wrap="square" rtlCol="0">
            <a:spAutoFit/>
          </a:bodyPr>
          <a:lstStyle/>
          <a:p>
            <a:r>
              <a:rPr lang="en-CA" sz="4400" b="1" dirty="0" smtClean="0">
                <a:solidFill>
                  <a:schemeClr val="tx2"/>
                </a:solidFill>
                <a:effectLst>
                  <a:outerShdw blurRad="38100" dist="38100" dir="2700000" algn="tl">
                    <a:srgbClr val="000000">
                      <a:alpha val="43137"/>
                    </a:srgbClr>
                  </a:outerShdw>
                </a:effectLst>
              </a:rPr>
              <a:t>Essential or Sentimental?</a:t>
            </a:r>
            <a:endParaRPr lang="en-CA" sz="4400" b="1" dirty="0">
              <a:solidFill>
                <a:schemeClr val="tx2"/>
              </a:solidFill>
              <a:effectLst>
                <a:outerShdw blurRad="38100" dist="38100" dir="2700000" algn="tl">
                  <a:srgbClr val="000000">
                    <a:alpha val="43137"/>
                  </a:srgbClr>
                </a:outerShdw>
              </a:effectLst>
            </a:endParaRPr>
          </a:p>
        </p:txBody>
      </p:sp>
      <p:sp>
        <p:nvSpPr>
          <p:cNvPr id="5" name="TextBox 4"/>
          <p:cNvSpPr txBox="1"/>
          <p:nvPr/>
        </p:nvSpPr>
        <p:spPr>
          <a:xfrm>
            <a:off x="435576" y="5926633"/>
            <a:ext cx="8352928" cy="369332"/>
          </a:xfrm>
          <a:prstGeom prst="rect">
            <a:avLst/>
          </a:prstGeom>
          <a:noFill/>
        </p:spPr>
        <p:txBody>
          <a:bodyPr wrap="square" rtlCol="0">
            <a:spAutoFit/>
          </a:bodyPr>
          <a:lstStyle/>
          <a:p>
            <a:r>
              <a:rPr lang="en-CA" b="1" dirty="0" smtClean="0">
                <a:solidFill>
                  <a:schemeClr val="tx2"/>
                </a:solidFill>
              </a:rPr>
              <a:t>Dr. Allyson Eamer, Faculty of Education, University of Ontario Institute of Technology</a:t>
            </a:r>
            <a:endParaRPr lang="en-CA" b="1" dirty="0">
              <a:solidFill>
                <a:schemeClr val="tx2"/>
              </a:solidFill>
            </a:endParaRPr>
          </a:p>
        </p:txBody>
      </p:sp>
    </p:spTree>
    <p:extLst>
      <p:ext uri="{BB962C8B-B14F-4D97-AF65-F5344CB8AC3E}">
        <p14:creationId xmlns:p14="http://schemas.microsoft.com/office/powerpoint/2010/main" val="335131468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40000"/>
                <a:satMod val="350000"/>
                <a:lumMod val="97000"/>
              </a:schemeClr>
            </a:gs>
            <a:gs pos="40000">
              <a:schemeClr val="bg1">
                <a:tint val="45000"/>
                <a:shade val="99000"/>
                <a:satMod val="350000"/>
              </a:schemeClr>
            </a:gs>
            <a:gs pos="100000">
              <a:schemeClr val="bg1">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artisticPencilSketch trans="100000" pressure="0"/>
                    </a14:imgEffect>
                    <a14:imgEffect>
                      <a14:sharpenSoften amount="-100000"/>
                    </a14:imgEffect>
                    <a14:imgEffect>
                      <a14:brightnessContrast bright="74000"/>
                    </a14:imgEffect>
                  </a14:imgLayer>
                </a14:imgProps>
              </a:ext>
              <a:ext uri="{28A0092B-C50C-407E-A947-70E740481C1C}">
                <a14:useLocalDpi xmlns:a14="http://schemas.microsoft.com/office/drawing/2010/main" val="0"/>
              </a:ext>
            </a:extLst>
          </a:blip>
          <a:stretch>
            <a:fillRect/>
          </a:stretch>
        </p:blipFill>
        <p:spPr>
          <a:xfrm>
            <a:off x="-91720" y="7371"/>
            <a:ext cx="9235719" cy="6858000"/>
          </a:xfrm>
          <a:prstGeom prst="rect">
            <a:avLst/>
          </a:prstGeom>
          <a:ln>
            <a:noFill/>
          </a:ln>
          <a:effectLst>
            <a:glow rad="368300">
              <a:schemeClr val="accent1">
                <a:alpha val="40000"/>
              </a:schemeClr>
            </a:glow>
            <a:outerShdw dist="139700" dir="2700000" algn="tl" rotWithShape="0">
              <a:srgbClr val="333333"/>
            </a:outerShdw>
            <a:softEdge rad="25400"/>
          </a:effectLst>
        </p:spPr>
      </p:pic>
      <p:sp>
        <p:nvSpPr>
          <p:cNvPr id="4" name="TextBox 3"/>
          <p:cNvSpPr txBox="1"/>
          <p:nvPr/>
        </p:nvSpPr>
        <p:spPr>
          <a:xfrm>
            <a:off x="104606" y="296644"/>
            <a:ext cx="3056707" cy="5724644"/>
          </a:xfrm>
          <a:prstGeom prst="rect">
            <a:avLst/>
          </a:prstGeom>
          <a:noFill/>
        </p:spPr>
        <p:txBody>
          <a:bodyPr wrap="square" rtlCol="0">
            <a:spAutoFit/>
          </a:bodyPr>
          <a:lstStyle/>
          <a:p>
            <a:endParaRPr lang="en-CA" dirty="0" smtClean="0"/>
          </a:p>
          <a:p>
            <a:endParaRPr lang="en-CA" dirty="0"/>
          </a:p>
          <a:p>
            <a:r>
              <a:rPr lang="en-CA" dirty="0" smtClean="0"/>
              <a:t>Fishman (1994)</a:t>
            </a:r>
          </a:p>
          <a:p>
            <a:r>
              <a:rPr lang="en-US" sz="2400" dirty="0" smtClean="0"/>
              <a:t>… [N]o </a:t>
            </a:r>
            <a:r>
              <a:rPr lang="en-US" sz="2400" dirty="0"/>
              <a:t>one can be a full-fledged, native </a:t>
            </a:r>
            <a:r>
              <a:rPr lang="en-US" sz="2400" dirty="0" smtClean="0"/>
              <a:t>- or </a:t>
            </a:r>
            <a:r>
              <a:rPr lang="en-US" sz="2400" dirty="0"/>
              <a:t>even “native-like</a:t>
            </a:r>
            <a:r>
              <a:rPr lang="en-US" sz="2400" dirty="0" smtClean="0"/>
              <a:t>”- member of  </a:t>
            </a:r>
            <a:r>
              <a:rPr lang="en-US" sz="2400" dirty="0"/>
              <a:t>the culture and participate in these acts, events, occasions, and cultural </a:t>
            </a:r>
            <a:r>
              <a:rPr lang="en-US" sz="2400" dirty="0" smtClean="0"/>
              <a:t>processes without </a:t>
            </a:r>
            <a:r>
              <a:rPr lang="en-US" sz="2400" dirty="0"/>
              <a:t>mastering the specific language in which they are implemented </a:t>
            </a:r>
            <a:r>
              <a:rPr lang="en-US" sz="2400" dirty="0" smtClean="0"/>
              <a:t>and </a:t>
            </a:r>
            <a:r>
              <a:rPr lang="en-US" sz="2400" dirty="0"/>
              <a:t>lacking which they would not exist. </a:t>
            </a:r>
            <a:endParaRPr lang="en-CA" sz="2400" dirty="0"/>
          </a:p>
        </p:txBody>
      </p:sp>
      <p:sp>
        <p:nvSpPr>
          <p:cNvPr id="5" name="TextBox 4"/>
          <p:cNvSpPr txBox="1"/>
          <p:nvPr/>
        </p:nvSpPr>
        <p:spPr>
          <a:xfrm>
            <a:off x="365807" y="2050970"/>
            <a:ext cx="3024336" cy="2215991"/>
          </a:xfrm>
          <a:prstGeom prst="rect">
            <a:avLst/>
          </a:prstGeom>
          <a:noFill/>
        </p:spPr>
        <p:txBody>
          <a:bodyPr wrap="square" rtlCol="0">
            <a:spAutoFit/>
          </a:bodyPr>
          <a:lstStyle/>
          <a:p>
            <a:r>
              <a:rPr lang="en-US" dirty="0"/>
              <a:t>Skutnabb-Kangas (2002) </a:t>
            </a:r>
            <a:r>
              <a:rPr lang="en-US" dirty="0" smtClean="0"/>
              <a:t> </a:t>
            </a:r>
          </a:p>
          <a:p>
            <a:r>
              <a:rPr lang="en-CA" sz="2400" dirty="0" smtClean="0"/>
              <a:t>The loss </a:t>
            </a:r>
            <a:r>
              <a:rPr lang="en-CA" sz="2400" dirty="0"/>
              <a:t>of a language is the loss of a corpus of cultural </a:t>
            </a:r>
            <a:r>
              <a:rPr lang="en-CA" sz="2400" dirty="0" smtClean="0"/>
              <a:t>knowledge because language </a:t>
            </a:r>
            <a:r>
              <a:rPr lang="en-CA" sz="2400" dirty="0"/>
              <a:t>is “the DNA of culture” </a:t>
            </a:r>
            <a:r>
              <a:rPr lang="en-CA" sz="2400" dirty="0" smtClean="0"/>
              <a:t>.</a:t>
            </a:r>
            <a:endParaRPr lang="en-CA" sz="2400" dirty="0"/>
          </a:p>
        </p:txBody>
      </p:sp>
      <p:sp>
        <p:nvSpPr>
          <p:cNvPr id="6" name="TextBox 5"/>
          <p:cNvSpPr txBox="1"/>
          <p:nvPr/>
        </p:nvSpPr>
        <p:spPr>
          <a:xfrm>
            <a:off x="867221" y="8973616"/>
            <a:ext cx="8640960" cy="2831544"/>
          </a:xfrm>
          <a:prstGeom prst="rect">
            <a:avLst/>
          </a:prstGeom>
          <a:noFill/>
        </p:spPr>
        <p:txBody>
          <a:bodyPr wrap="square" rtlCol="0">
            <a:spAutoFit/>
          </a:bodyPr>
          <a:lstStyle/>
          <a:p>
            <a:r>
              <a:rPr lang="en-CA" dirty="0" err="1"/>
              <a:t>Amartya</a:t>
            </a:r>
            <a:r>
              <a:rPr lang="en-CA" dirty="0"/>
              <a:t> </a:t>
            </a:r>
            <a:r>
              <a:rPr lang="en-CA" dirty="0" err="1"/>
              <a:t>Sen</a:t>
            </a:r>
            <a:r>
              <a:rPr lang="en-CA" dirty="0"/>
              <a:t> 1985 (Economics Nobel Laureate</a:t>
            </a:r>
            <a:r>
              <a:rPr lang="en-CA" dirty="0" smtClean="0"/>
              <a:t>)</a:t>
            </a:r>
          </a:p>
          <a:p>
            <a:r>
              <a:rPr lang="en-CA" sz="3200" dirty="0" smtClean="0"/>
              <a:t>Dominant-language </a:t>
            </a:r>
            <a:r>
              <a:rPr lang="en-CA" sz="3200" dirty="0"/>
              <a:t>medium education for </a:t>
            </a:r>
            <a:r>
              <a:rPr lang="en-CA" sz="3200" dirty="0" smtClean="0"/>
              <a:t>Indigenous, Tribal and Minority  </a:t>
            </a:r>
            <a:r>
              <a:rPr lang="en-CA" sz="3200" dirty="0"/>
              <a:t>children often curtails the development of the </a:t>
            </a:r>
            <a:r>
              <a:rPr lang="en-CA" sz="3200" dirty="0" smtClean="0"/>
              <a:t>children’s capabilities and perpetuates </a:t>
            </a:r>
            <a:r>
              <a:rPr lang="en-CA" sz="3200" dirty="0"/>
              <a:t>poverty (according to </a:t>
            </a:r>
            <a:r>
              <a:rPr lang="en-CA" sz="3200" dirty="0" smtClean="0"/>
              <a:t>theories</a:t>
            </a:r>
            <a:endParaRPr lang="en-CA" sz="3200" dirty="0"/>
          </a:p>
        </p:txBody>
      </p:sp>
      <p:sp>
        <p:nvSpPr>
          <p:cNvPr id="8" name="TextBox 7"/>
          <p:cNvSpPr txBox="1"/>
          <p:nvPr/>
        </p:nvSpPr>
        <p:spPr>
          <a:xfrm>
            <a:off x="-3420888" y="1770514"/>
            <a:ext cx="3776142" cy="1200329"/>
          </a:xfrm>
          <a:prstGeom prst="rect">
            <a:avLst/>
          </a:prstGeom>
          <a:noFill/>
        </p:spPr>
        <p:txBody>
          <a:bodyPr wrap="square" rtlCol="0">
            <a:spAutoFit/>
          </a:bodyPr>
          <a:lstStyle/>
          <a:p>
            <a:endParaRPr lang="en-CA" sz="3600" dirty="0"/>
          </a:p>
          <a:p>
            <a:r>
              <a:rPr lang="en-CA" sz="3600" dirty="0" smtClean="0"/>
              <a:t>                        </a:t>
            </a:r>
            <a:endParaRPr lang="en-CA" sz="3600" dirty="0"/>
          </a:p>
        </p:txBody>
      </p:sp>
      <p:pic>
        <p:nvPicPr>
          <p:cNvPr id="13" name="Content Placeholder 12"/>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622629" y="2370678"/>
            <a:ext cx="2811829" cy="3417243"/>
          </a:xfrm>
        </p:spPr>
      </p:pic>
      <p:sp>
        <p:nvSpPr>
          <p:cNvPr id="15" name="Text Placeholder 14"/>
          <p:cNvSpPr>
            <a:spLocks noGrp="1"/>
          </p:cNvSpPr>
          <p:nvPr>
            <p:ph type="body" sz="half" idx="2"/>
          </p:nvPr>
        </p:nvSpPr>
        <p:spPr>
          <a:xfrm>
            <a:off x="252623" y="426988"/>
            <a:ext cx="3250704" cy="5594300"/>
          </a:xfrm>
          <a:noFill/>
        </p:spPr>
        <p:txBody>
          <a:bodyPr>
            <a:noAutofit/>
          </a:bodyPr>
          <a:lstStyle/>
          <a:p>
            <a:pPr>
              <a:spcBef>
                <a:spcPts val="0"/>
              </a:spcBef>
            </a:pPr>
            <a:r>
              <a:rPr lang="en-CA" sz="1800" dirty="0"/>
              <a:t>Osborn (</a:t>
            </a:r>
            <a:r>
              <a:rPr lang="en-CA" sz="1800" dirty="0" smtClean="0"/>
              <a:t>2006</a:t>
            </a:r>
            <a:r>
              <a:rPr lang="en-CA" sz="2400" dirty="0" smtClean="0"/>
              <a:t>)</a:t>
            </a:r>
          </a:p>
          <a:p>
            <a:pPr>
              <a:spcBef>
                <a:spcPts val="0"/>
              </a:spcBef>
            </a:pPr>
            <a:r>
              <a:rPr lang="en-CA" sz="2400" dirty="0" smtClean="0"/>
              <a:t>As </a:t>
            </a:r>
            <a:r>
              <a:rPr lang="en-CA" sz="2400" dirty="0"/>
              <a:t>the study of natural sciences is vital to those who would live in and seek to understand our natural world,  so the study of languages is indispensable for those who live in our social worlds. The former may be oriented toward </a:t>
            </a:r>
            <a:r>
              <a:rPr lang="en-CA" sz="2400" dirty="0" err="1"/>
              <a:t>technicist</a:t>
            </a:r>
            <a:r>
              <a:rPr lang="en-CA" sz="2400" dirty="0"/>
              <a:t> control, the latter toward under-standing and promoting  social justice.            </a:t>
            </a:r>
          </a:p>
          <a:p>
            <a:endParaRPr lang="en-CA" sz="2000" dirty="0"/>
          </a:p>
        </p:txBody>
      </p:sp>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95727" y="2060848"/>
            <a:ext cx="4200584" cy="2990816"/>
          </a:xfrm>
          <a:prstGeom prst="rect">
            <a:avLst/>
          </a:prstGeom>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64088" y="2370678"/>
            <a:ext cx="2826474" cy="2094848"/>
          </a:xfrm>
          <a:prstGeom prst="rect">
            <a:avLst/>
          </a:prstGeom>
        </p:spPr>
      </p:pic>
      <p:sp>
        <p:nvSpPr>
          <p:cNvPr id="18" name="Rectangle 17"/>
          <p:cNvSpPr/>
          <p:nvPr/>
        </p:nvSpPr>
        <p:spPr>
          <a:xfrm>
            <a:off x="3185021" y="260648"/>
            <a:ext cx="3206006" cy="923330"/>
          </a:xfrm>
          <a:prstGeom prst="rect">
            <a:avLst/>
          </a:prstGeom>
          <a:noFill/>
        </p:spPr>
        <p:txBody>
          <a:bodyPr wrap="none" lIns="91440" tIns="45720" rIns="91440" bIns="45720">
            <a:prstTxWarp prst="textDoubleWave1">
              <a:avLst/>
            </a:prstTxWarp>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5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Essential</a:t>
            </a:r>
            <a:endParaRPr lang="en-CA"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60232" y="95135"/>
            <a:ext cx="1744923" cy="1675379"/>
          </a:xfrm>
          <a:prstGeom prst="rect">
            <a:avLst/>
          </a:prstGeom>
        </p:spPr>
      </p:pic>
    </p:spTree>
    <p:extLst>
      <p:ext uri="{BB962C8B-B14F-4D97-AF65-F5344CB8AC3E}">
        <p14:creationId xmlns:p14="http://schemas.microsoft.com/office/powerpoint/2010/main" val="277088558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1+#ppt_w/2"/>
                                          </p:val>
                                        </p:tav>
                                        <p:tav tm="100000">
                                          <p:val>
                                            <p:strVal val="#ppt_x"/>
                                          </p:val>
                                        </p:tav>
                                      </p:tavLst>
                                    </p:anim>
                                    <p:anim calcmode="lin" valueType="num">
                                      <p:cBhvr additive="base">
                                        <p:cTn id="12"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xit" presetSubtype="8" fill="hold" grpId="1" nodeType="clickEffect">
                                  <p:stCondLst>
                                    <p:cond delay="0"/>
                                  </p:stCondLst>
                                  <p:childTnLst>
                                    <p:anim calcmode="lin" valueType="num">
                                      <p:cBhvr additive="base">
                                        <p:cTn id="16" dur="500"/>
                                        <p:tgtEl>
                                          <p:spTgt spid="4"/>
                                        </p:tgtEl>
                                        <p:attrNameLst>
                                          <p:attrName>ppt_x</p:attrName>
                                        </p:attrNameLst>
                                      </p:cBhvr>
                                      <p:tavLst>
                                        <p:tav tm="0">
                                          <p:val>
                                            <p:strVal val="ppt_x"/>
                                          </p:val>
                                        </p:tav>
                                        <p:tav tm="100000">
                                          <p:val>
                                            <p:strVal val="0-ppt_w/2"/>
                                          </p:val>
                                        </p:tav>
                                      </p:tavLst>
                                    </p:anim>
                                    <p:anim calcmode="lin" valueType="num">
                                      <p:cBhvr additive="base">
                                        <p:cTn id="17" dur="500"/>
                                        <p:tgtEl>
                                          <p:spTgt spid="4"/>
                                        </p:tgtEl>
                                        <p:attrNameLst>
                                          <p:attrName>ppt_y</p:attrName>
                                        </p:attrNameLst>
                                      </p:cBhvr>
                                      <p:tavLst>
                                        <p:tav tm="0">
                                          <p:val>
                                            <p:strVal val="ppt_y"/>
                                          </p:val>
                                        </p:tav>
                                        <p:tav tm="100000">
                                          <p:val>
                                            <p:strVal val="ppt_y"/>
                                          </p:val>
                                        </p:tav>
                                      </p:tavLst>
                                    </p:anim>
                                    <p:set>
                                      <p:cBhvr>
                                        <p:cTn id="18" dur="1" fill="hold">
                                          <p:stCondLst>
                                            <p:cond delay="499"/>
                                          </p:stCondLst>
                                        </p:cTn>
                                        <p:tgtEl>
                                          <p:spTgt spid="4"/>
                                        </p:tgtEl>
                                        <p:attrNameLst>
                                          <p:attrName>style.visibility</p:attrName>
                                        </p:attrNameLst>
                                      </p:cBhvr>
                                      <p:to>
                                        <p:strVal val="hidden"/>
                                      </p:to>
                                    </p:set>
                                  </p:childTnLst>
                                </p:cTn>
                              </p:par>
                              <p:par>
                                <p:cTn id="19" presetID="2" presetClass="exit" presetSubtype="8" fill="hold" nodeType="withEffect">
                                  <p:stCondLst>
                                    <p:cond delay="0"/>
                                  </p:stCondLst>
                                  <p:childTnLst>
                                    <p:anim calcmode="lin" valueType="num">
                                      <p:cBhvr additive="base">
                                        <p:cTn id="20" dur="500"/>
                                        <p:tgtEl>
                                          <p:spTgt spid="16"/>
                                        </p:tgtEl>
                                        <p:attrNameLst>
                                          <p:attrName>ppt_x</p:attrName>
                                        </p:attrNameLst>
                                      </p:cBhvr>
                                      <p:tavLst>
                                        <p:tav tm="0">
                                          <p:val>
                                            <p:strVal val="ppt_x"/>
                                          </p:val>
                                        </p:tav>
                                        <p:tav tm="100000">
                                          <p:val>
                                            <p:strVal val="0-ppt_w/2"/>
                                          </p:val>
                                        </p:tav>
                                      </p:tavLst>
                                    </p:anim>
                                    <p:anim calcmode="lin" valueType="num">
                                      <p:cBhvr additive="base">
                                        <p:cTn id="21" dur="500"/>
                                        <p:tgtEl>
                                          <p:spTgt spid="16"/>
                                        </p:tgtEl>
                                        <p:attrNameLst>
                                          <p:attrName>ppt_y</p:attrName>
                                        </p:attrNameLst>
                                      </p:cBhvr>
                                      <p:tavLst>
                                        <p:tav tm="0">
                                          <p:val>
                                            <p:strVal val="ppt_y"/>
                                          </p:val>
                                        </p:tav>
                                        <p:tav tm="100000">
                                          <p:val>
                                            <p:strVal val="ppt_y"/>
                                          </p:val>
                                        </p:tav>
                                      </p:tavLst>
                                    </p:anim>
                                    <p:set>
                                      <p:cBhvr>
                                        <p:cTn id="22" dur="1" fill="hold">
                                          <p:stCondLst>
                                            <p:cond delay="499"/>
                                          </p:stCondLst>
                                        </p:cTn>
                                        <p:tgtEl>
                                          <p:spTgt spid="1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0-#ppt_w/2"/>
                                          </p:val>
                                        </p:tav>
                                        <p:tav tm="100000">
                                          <p:val>
                                            <p:strVal val="#ppt_x"/>
                                          </p:val>
                                        </p:tav>
                                      </p:tavLst>
                                    </p:anim>
                                    <p:anim calcmode="lin" valueType="num">
                                      <p:cBhvr additive="base">
                                        <p:cTn id="28" dur="500" fill="hold"/>
                                        <p:tgtEl>
                                          <p:spTgt spid="5"/>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0-#ppt_w/2"/>
                                          </p:val>
                                        </p:tav>
                                        <p:tav tm="100000">
                                          <p:val>
                                            <p:strVal val="#ppt_x"/>
                                          </p:val>
                                        </p:tav>
                                      </p:tavLst>
                                    </p:anim>
                                    <p:anim calcmode="lin" valueType="num">
                                      <p:cBhvr additive="base">
                                        <p:cTn id="32"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xit" presetSubtype="2" fill="hold" grpId="1" nodeType="clickEffect">
                                  <p:stCondLst>
                                    <p:cond delay="0"/>
                                  </p:stCondLst>
                                  <p:childTnLst>
                                    <p:anim calcmode="lin" valueType="num">
                                      <p:cBhvr additive="base">
                                        <p:cTn id="36" dur="500"/>
                                        <p:tgtEl>
                                          <p:spTgt spid="5"/>
                                        </p:tgtEl>
                                        <p:attrNameLst>
                                          <p:attrName>ppt_x</p:attrName>
                                        </p:attrNameLst>
                                      </p:cBhvr>
                                      <p:tavLst>
                                        <p:tav tm="0">
                                          <p:val>
                                            <p:strVal val="ppt_x"/>
                                          </p:val>
                                        </p:tav>
                                        <p:tav tm="100000">
                                          <p:val>
                                            <p:strVal val="1+ppt_w/2"/>
                                          </p:val>
                                        </p:tav>
                                      </p:tavLst>
                                    </p:anim>
                                    <p:anim calcmode="lin" valueType="num">
                                      <p:cBhvr additive="base">
                                        <p:cTn id="37" dur="500"/>
                                        <p:tgtEl>
                                          <p:spTgt spid="5"/>
                                        </p:tgtEl>
                                        <p:attrNameLst>
                                          <p:attrName>ppt_y</p:attrName>
                                        </p:attrNameLst>
                                      </p:cBhvr>
                                      <p:tavLst>
                                        <p:tav tm="0">
                                          <p:val>
                                            <p:strVal val="ppt_y"/>
                                          </p:val>
                                        </p:tav>
                                        <p:tav tm="100000">
                                          <p:val>
                                            <p:strVal val="ppt_y"/>
                                          </p:val>
                                        </p:tav>
                                      </p:tavLst>
                                    </p:anim>
                                    <p:set>
                                      <p:cBhvr>
                                        <p:cTn id="38" dur="1" fill="hold">
                                          <p:stCondLst>
                                            <p:cond delay="499"/>
                                          </p:stCondLst>
                                        </p:cTn>
                                        <p:tgtEl>
                                          <p:spTgt spid="5"/>
                                        </p:tgtEl>
                                        <p:attrNameLst>
                                          <p:attrName>style.visibility</p:attrName>
                                        </p:attrNameLst>
                                      </p:cBhvr>
                                      <p:to>
                                        <p:strVal val="hidden"/>
                                      </p:to>
                                    </p:set>
                                  </p:childTnLst>
                                </p:cTn>
                              </p:par>
                              <p:par>
                                <p:cTn id="39" presetID="2" presetClass="exit" presetSubtype="2" fill="hold" nodeType="withEffect">
                                  <p:stCondLst>
                                    <p:cond delay="0"/>
                                  </p:stCondLst>
                                  <p:childTnLst>
                                    <p:anim calcmode="lin" valueType="num">
                                      <p:cBhvr additive="base">
                                        <p:cTn id="40" dur="500"/>
                                        <p:tgtEl>
                                          <p:spTgt spid="17"/>
                                        </p:tgtEl>
                                        <p:attrNameLst>
                                          <p:attrName>ppt_x</p:attrName>
                                        </p:attrNameLst>
                                      </p:cBhvr>
                                      <p:tavLst>
                                        <p:tav tm="0">
                                          <p:val>
                                            <p:strVal val="ppt_x"/>
                                          </p:val>
                                        </p:tav>
                                        <p:tav tm="100000">
                                          <p:val>
                                            <p:strVal val="1+ppt_w/2"/>
                                          </p:val>
                                        </p:tav>
                                      </p:tavLst>
                                    </p:anim>
                                    <p:anim calcmode="lin" valueType="num">
                                      <p:cBhvr additive="base">
                                        <p:cTn id="41" dur="500"/>
                                        <p:tgtEl>
                                          <p:spTgt spid="17"/>
                                        </p:tgtEl>
                                        <p:attrNameLst>
                                          <p:attrName>ppt_y</p:attrName>
                                        </p:attrNameLst>
                                      </p:cBhvr>
                                      <p:tavLst>
                                        <p:tav tm="0">
                                          <p:val>
                                            <p:strVal val="ppt_y"/>
                                          </p:val>
                                        </p:tav>
                                        <p:tav tm="100000">
                                          <p:val>
                                            <p:strVal val="ppt_y"/>
                                          </p:val>
                                        </p:tav>
                                      </p:tavLst>
                                    </p:anim>
                                    <p:set>
                                      <p:cBhvr>
                                        <p:cTn id="42" dur="1" fill="hold">
                                          <p:stCondLst>
                                            <p:cond delay="499"/>
                                          </p:stCondLst>
                                        </p:cTn>
                                        <p:tgtEl>
                                          <p:spTgt spid="1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500" fill="hold"/>
                                        <p:tgtEl>
                                          <p:spTgt spid="15"/>
                                        </p:tgtEl>
                                        <p:attrNameLst>
                                          <p:attrName>ppt_x</p:attrName>
                                        </p:attrNameLst>
                                      </p:cBhvr>
                                      <p:tavLst>
                                        <p:tav tm="0">
                                          <p:val>
                                            <p:strVal val="#ppt_x"/>
                                          </p:val>
                                        </p:tav>
                                        <p:tav tm="100000">
                                          <p:val>
                                            <p:strVal val="#ppt_x"/>
                                          </p:val>
                                        </p:tav>
                                      </p:tavLst>
                                    </p:anim>
                                    <p:anim calcmode="lin" valueType="num">
                                      <p:cBhvr additive="base">
                                        <p:cTn id="48" dur="500" fill="hold"/>
                                        <p:tgtEl>
                                          <p:spTgt spid="15"/>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additive="base">
                                        <p:cTn id="51" dur="500" fill="hold"/>
                                        <p:tgtEl>
                                          <p:spTgt spid="13"/>
                                        </p:tgtEl>
                                        <p:attrNameLst>
                                          <p:attrName>ppt_x</p:attrName>
                                        </p:attrNameLst>
                                      </p:cBhvr>
                                      <p:tavLst>
                                        <p:tav tm="0">
                                          <p:val>
                                            <p:strVal val="#ppt_x"/>
                                          </p:val>
                                        </p:tav>
                                        <p:tav tm="100000">
                                          <p:val>
                                            <p:strVal val="#ppt_x"/>
                                          </p:val>
                                        </p:tav>
                                      </p:tavLst>
                                    </p:anim>
                                    <p:anim calcmode="lin" valueType="num">
                                      <p:cBhvr additive="base">
                                        <p:cTn id="5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xit" presetSubtype="1" fill="hold" grpId="1" nodeType="clickEffect">
                                  <p:stCondLst>
                                    <p:cond delay="0"/>
                                  </p:stCondLst>
                                  <p:childTnLst>
                                    <p:anim calcmode="lin" valueType="num">
                                      <p:cBhvr additive="base">
                                        <p:cTn id="56" dur="500"/>
                                        <p:tgtEl>
                                          <p:spTgt spid="15"/>
                                        </p:tgtEl>
                                        <p:attrNameLst>
                                          <p:attrName>ppt_x</p:attrName>
                                        </p:attrNameLst>
                                      </p:cBhvr>
                                      <p:tavLst>
                                        <p:tav tm="0">
                                          <p:val>
                                            <p:strVal val="ppt_x"/>
                                          </p:val>
                                        </p:tav>
                                        <p:tav tm="100000">
                                          <p:val>
                                            <p:strVal val="ppt_x"/>
                                          </p:val>
                                        </p:tav>
                                      </p:tavLst>
                                    </p:anim>
                                    <p:anim calcmode="lin" valueType="num">
                                      <p:cBhvr additive="base">
                                        <p:cTn id="57" dur="500"/>
                                        <p:tgtEl>
                                          <p:spTgt spid="15"/>
                                        </p:tgtEl>
                                        <p:attrNameLst>
                                          <p:attrName>ppt_y</p:attrName>
                                        </p:attrNameLst>
                                      </p:cBhvr>
                                      <p:tavLst>
                                        <p:tav tm="0">
                                          <p:val>
                                            <p:strVal val="ppt_y"/>
                                          </p:val>
                                        </p:tav>
                                        <p:tav tm="100000">
                                          <p:val>
                                            <p:strVal val="0-ppt_h/2"/>
                                          </p:val>
                                        </p:tav>
                                      </p:tavLst>
                                    </p:anim>
                                    <p:set>
                                      <p:cBhvr>
                                        <p:cTn id="58" dur="1" fill="hold">
                                          <p:stCondLst>
                                            <p:cond delay="499"/>
                                          </p:stCondLst>
                                        </p:cTn>
                                        <p:tgtEl>
                                          <p:spTgt spid="15"/>
                                        </p:tgtEl>
                                        <p:attrNameLst>
                                          <p:attrName>style.visibility</p:attrName>
                                        </p:attrNameLst>
                                      </p:cBhvr>
                                      <p:to>
                                        <p:strVal val="hidden"/>
                                      </p:to>
                                    </p:set>
                                  </p:childTnLst>
                                </p:cTn>
                              </p:par>
                              <p:par>
                                <p:cTn id="59" presetID="2" presetClass="exit" presetSubtype="1" fill="hold" nodeType="withEffect">
                                  <p:stCondLst>
                                    <p:cond delay="0"/>
                                  </p:stCondLst>
                                  <p:childTnLst>
                                    <p:anim calcmode="lin" valueType="num">
                                      <p:cBhvr additive="base">
                                        <p:cTn id="60" dur="500"/>
                                        <p:tgtEl>
                                          <p:spTgt spid="13"/>
                                        </p:tgtEl>
                                        <p:attrNameLst>
                                          <p:attrName>ppt_x</p:attrName>
                                        </p:attrNameLst>
                                      </p:cBhvr>
                                      <p:tavLst>
                                        <p:tav tm="0">
                                          <p:val>
                                            <p:strVal val="ppt_x"/>
                                          </p:val>
                                        </p:tav>
                                        <p:tav tm="100000">
                                          <p:val>
                                            <p:strVal val="ppt_x"/>
                                          </p:val>
                                        </p:tav>
                                      </p:tavLst>
                                    </p:anim>
                                    <p:anim calcmode="lin" valueType="num">
                                      <p:cBhvr additive="base">
                                        <p:cTn id="61" dur="500"/>
                                        <p:tgtEl>
                                          <p:spTgt spid="13"/>
                                        </p:tgtEl>
                                        <p:attrNameLst>
                                          <p:attrName>ppt_y</p:attrName>
                                        </p:attrNameLst>
                                      </p:cBhvr>
                                      <p:tavLst>
                                        <p:tav tm="0">
                                          <p:val>
                                            <p:strVal val="ppt_y"/>
                                          </p:val>
                                        </p:tav>
                                        <p:tav tm="100000">
                                          <p:val>
                                            <p:strVal val="0-ppt_h/2"/>
                                          </p:val>
                                        </p:tav>
                                      </p:tavLst>
                                    </p:anim>
                                    <p:set>
                                      <p:cBhvr>
                                        <p:cTn id="62"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15" grpId="0" uiExpand="1"/>
      <p:bldP spid="15" grpId="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40000"/>
                <a:satMod val="350000"/>
                <a:lumMod val="97000"/>
              </a:schemeClr>
            </a:gs>
            <a:gs pos="40000">
              <a:schemeClr val="bg1">
                <a:tint val="45000"/>
                <a:shade val="99000"/>
                <a:satMod val="350000"/>
              </a:schemeClr>
            </a:gs>
            <a:gs pos="100000">
              <a:schemeClr val="bg1">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artisticPencilSketch trans="100000" pressure="0"/>
                    </a14:imgEffect>
                    <a14:imgEffect>
                      <a14:sharpenSoften amount="-100000"/>
                    </a14:imgEffect>
                    <a14:imgEffect>
                      <a14:brightnessContrast bright="74000"/>
                    </a14:imgEffect>
                  </a14:imgLayer>
                </a14:imgProps>
              </a:ext>
              <a:ext uri="{28A0092B-C50C-407E-A947-70E740481C1C}">
                <a14:useLocalDpi xmlns:a14="http://schemas.microsoft.com/office/drawing/2010/main" val="0"/>
              </a:ext>
            </a:extLst>
          </a:blip>
          <a:stretch>
            <a:fillRect/>
          </a:stretch>
        </p:blipFill>
        <p:spPr>
          <a:xfrm>
            <a:off x="-103389" y="-7840"/>
            <a:ext cx="9235719" cy="6858000"/>
          </a:xfrm>
          <a:prstGeom prst="rect">
            <a:avLst/>
          </a:prstGeom>
          <a:ln>
            <a:noFill/>
          </a:ln>
          <a:effectLst>
            <a:glow rad="368300">
              <a:schemeClr val="accent1">
                <a:alpha val="40000"/>
              </a:schemeClr>
            </a:glow>
            <a:outerShdw dist="139700" dir="2700000" algn="tl" rotWithShape="0">
              <a:srgbClr val="333333"/>
            </a:outerShdw>
            <a:softEdge rad="25400"/>
          </a:effectLst>
        </p:spPr>
      </p:pic>
      <p:sp>
        <p:nvSpPr>
          <p:cNvPr id="3" name="TextBox 2"/>
          <p:cNvSpPr txBox="1"/>
          <p:nvPr/>
        </p:nvSpPr>
        <p:spPr>
          <a:xfrm>
            <a:off x="820629" y="1772816"/>
            <a:ext cx="7387682" cy="4431983"/>
          </a:xfrm>
          <a:prstGeom prst="rect">
            <a:avLst/>
          </a:prstGeom>
          <a:noFill/>
        </p:spPr>
        <p:txBody>
          <a:bodyPr wrap="square" rtlCol="0">
            <a:spAutoFit/>
          </a:bodyPr>
          <a:lstStyle/>
          <a:p>
            <a:r>
              <a:rPr lang="en-US" sz="2400" dirty="0"/>
              <a:t>This Declaration considers the following to be inalienable personal rights </a:t>
            </a:r>
            <a:r>
              <a:rPr lang="en-US" sz="2400" dirty="0" smtClean="0"/>
              <a:t> which </a:t>
            </a:r>
            <a:r>
              <a:rPr lang="en-US" sz="2400" dirty="0"/>
              <a:t>may </a:t>
            </a:r>
            <a:r>
              <a:rPr lang="en-US" sz="2400" dirty="0" smtClean="0"/>
              <a:t>be exercised </a:t>
            </a:r>
            <a:r>
              <a:rPr lang="en-US" sz="2400" dirty="0"/>
              <a:t>in any situation: the right to be recognized as a </a:t>
            </a:r>
            <a:r>
              <a:rPr lang="en-US" sz="2400" dirty="0" smtClean="0"/>
              <a:t>member </a:t>
            </a:r>
            <a:r>
              <a:rPr lang="en-US" sz="2400" dirty="0"/>
              <a:t>of a language community; the right to the use of one’s own </a:t>
            </a:r>
            <a:r>
              <a:rPr lang="en-US" sz="2400" dirty="0" smtClean="0"/>
              <a:t>language </a:t>
            </a:r>
            <a:r>
              <a:rPr lang="en-US" sz="2400" dirty="0"/>
              <a:t>both in private and in public; the </a:t>
            </a:r>
            <a:r>
              <a:rPr lang="en-US" sz="2400" dirty="0" smtClean="0"/>
              <a:t>right </a:t>
            </a:r>
            <a:r>
              <a:rPr lang="en-US" sz="2400" dirty="0"/>
              <a:t>to the use of one’s own </a:t>
            </a:r>
            <a:r>
              <a:rPr lang="en-US" sz="2400" dirty="0" smtClean="0"/>
              <a:t>name</a:t>
            </a:r>
            <a:r>
              <a:rPr lang="en-US" sz="2400" dirty="0"/>
              <a:t>; the right to interrelate and associate with other members of one’s </a:t>
            </a:r>
            <a:r>
              <a:rPr lang="en-US" sz="2400" dirty="0" smtClean="0"/>
              <a:t>language </a:t>
            </a:r>
            <a:r>
              <a:rPr lang="en-US" sz="2400" dirty="0"/>
              <a:t>community of origin; [and] the right to maintain and develop </a:t>
            </a:r>
            <a:r>
              <a:rPr lang="en-US" sz="2400" dirty="0" smtClean="0"/>
              <a:t>one’s </a:t>
            </a:r>
            <a:r>
              <a:rPr lang="en-US" sz="2400" dirty="0"/>
              <a:t>own culture</a:t>
            </a:r>
            <a:r>
              <a:rPr lang="en-US" sz="2400" dirty="0" smtClean="0"/>
              <a:t>…</a:t>
            </a:r>
          </a:p>
          <a:p>
            <a:endParaRPr lang="en-CA" sz="2400" dirty="0"/>
          </a:p>
          <a:p>
            <a:r>
              <a:rPr lang="en-US" sz="2400" dirty="0" smtClean="0"/>
              <a:t>UNESCO </a:t>
            </a:r>
            <a:r>
              <a:rPr lang="en-US" sz="2400" dirty="0"/>
              <a:t>1996 Article 3(1)</a:t>
            </a:r>
            <a:endParaRPr lang="en-CA" sz="2400" dirty="0"/>
          </a:p>
          <a:p>
            <a:endParaRPr lang="en-CA"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10036" y="116632"/>
            <a:ext cx="4067944" cy="1362761"/>
          </a:xfrm>
          <a:prstGeom prst="rect">
            <a:avLst/>
          </a:prstGeom>
        </p:spPr>
      </p:pic>
    </p:spTree>
    <p:extLst>
      <p:ext uri="{BB962C8B-B14F-4D97-AF65-F5344CB8AC3E}">
        <p14:creationId xmlns:p14="http://schemas.microsoft.com/office/powerpoint/2010/main" val="426355910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40000"/>
                <a:satMod val="350000"/>
                <a:lumMod val="97000"/>
              </a:schemeClr>
            </a:gs>
            <a:gs pos="40000">
              <a:schemeClr val="bg1">
                <a:tint val="45000"/>
                <a:shade val="99000"/>
                <a:satMod val="350000"/>
              </a:schemeClr>
            </a:gs>
            <a:gs pos="100000">
              <a:schemeClr val="bg1">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artisticPencilSketch trans="100000" pressure="0"/>
                    </a14:imgEffect>
                    <a14:imgEffect>
                      <a14:sharpenSoften amount="-100000"/>
                    </a14:imgEffect>
                    <a14:imgEffect>
                      <a14:brightnessContrast bright="74000"/>
                    </a14:imgEffect>
                  </a14:imgLayer>
                </a14:imgProps>
              </a:ext>
              <a:ext uri="{28A0092B-C50C-407E-A947-70E740481C1C}">
                <a14:useLocalDpi xmlns:a14="http://schemas.microsoft.com/office/drawing/2010/main" val="0"/>
              </a:ext>
            </a:extLst>
          </a:blip>
          <a:stretch>
            <a:fillRect/>
          </a:stretch>
        </p:blipFill>
        <p:spPr>
          <a:xfrm>
            <a:off x="-1" y="0"/>
            <a:ext cx="9235719" cy="6858000"/>
          </a:xfrm>
          <a:prstGeom prst="rect">
            <a:avLst/>
          </a:prstGeom>
          <a:ln>
            <a:noFill/>
          </a:ln>
          <a:effectLst>
            <a:glow rad="368300">
              <a:schemeClr val="accent1">
                <a:alpha val="40000"/>
              </a:schemeClr>
            </a:glow>
            <a:outerShdw dist="139700" dir="2700000" algn="tl" rotWithShape="0">
              <a:srgbClr val="333333"/>
            </a:outerShdw>
            <a:softEdge rad="25400"/>
          </a:effectLst>
        </p:spPr>
      </p:pic>
      <p:pic>
        <p:nvPicPr>
          <p:cNvPr id="6" name="Content Placeholder 5"/>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006488" y="2157750"/>
            <a:ext cx="2381250" cy="3343275"/>
          </a:xfrm>
        </p:spPr>
      </p:pic>
      <p:sp>
        <p:nvSpPr>
          <p:cNvPr id="5" name="Text Placeholder 4"/>
          <p:cNvSpPr>
            <a:spLocks noGrp="1"/>
          </p:cNvSpPr>
          <p:nvPr>
            <p:ph type="body" sz="half" idx="2"/>
          </p:nvPr>
        </p:nvSpPr>
        <p:spPr>
          <a:xfrm>
            <a:off x="827584" y="1525101"/>
            <a:ext cx="3008313" cy="4691063"/>
          </a:xfrm>
        </p:spPr>
        <p:txBody>
          <a:bodyPr/>
          <a:lstStyle/>
          <a:p>
            <a:r>
              <a:rPr lang="en-US" sz="1800" dirty="0"/>
              <a:t>Edwards (1988)</a:t>
            </a:r>
            <a:endParaRPr lang="en-US" sz="1800" dirty="0" smtClean="0"/>
          </a:p>
          <a:p>
            <a:r>
              <a:rPr lang="en-US" sz="2400" dirty="0" smtClean="0"/>
              <a:t>If </a:t>
            </a:r>
            <a:r>
              <a:rPr lang="en-US" sz="2400" dirty="0"/>
              <a:t>language is seen to be at risk, it is often because of a finely meshed social evolution. To remove it from risk would entail wholesale reworking of history, a broad reweaving of the social </a:t>
            </a:r>
            <a:r>
              <a:rPr lang="en-US" sz="2400" dirty="0" smtClean="0"/>
              <a:t>fabric.</a:t>
            </a:r>
            <a:endParaRPr lang="en-CA" sz="2400" dirty="0"/>
          </a:p>
          <a:p>
            <a:endParaRPr lang="en-CA" dirty="0"/>
          </a:p>
        </p:txBody>
      </p:sp>
      <p:sp>
        <p:nvSpPr>
          <p:cNvPr id="7" name="Rectangle 6"/>
          <p:cNvSpPr/>
          <p:nvPr/>
        </p:nvSpPr>
        <p:spPr>
          <a:xfrm>
            <a:off x="2699792" y="404664"/>
            <a:ext cx="3960440" cy="923330"/>
          </a:xfrm>
          <a:prstGeom prst="rect">
            <a:avLst/>
          </a:prstGeom>
          <a:noFill/>
        </p:spPr>
        <p:txBody>
          <a:bodyPr wrap="none" lIns="91440" tIns="45720" rIns="91440" bIns="45720">
            <a:prstTxWarp prst="textDoubleWave1">
              <a:avLst/>
            </a:prstTxWarp>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5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Sentimental</a:t>
            </a:r>
            <a:endParaRPr lang="en-CA"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8" name="Rectangle 7"/>
          <p:cNvSpPr/>
          <p:nvPr/>
        </p:nvSpPr>
        <p:spPr>
          <a:xfrm>
            <a:off x="439191" y="1700808"/>
            <a:ext cx="4572000" cy="4339650"/>
          </a:xfrm>
          <a:prstGeom prst="rect">
            <a:avLst/>
          </a:prstGeom>
        </p:spPr>
        <p:txBody>
          <a:bodyPr>
            <a:spAutoFit/>
          </a:bodyPr>
          <a:lstStyle/>
          <a:p>
            <a:r>
              <a:rPr lang="en-CA" dirty="0"/>
              <a:t>Costa   (2013) </a:t>
            </a:r>
          </a:p>
          <a:p>
            <a:endParaRPr lang="en-CA" dirty="0" smtClean="0"/>
          </a:p>
          <a:p>
            <a:r>
              <a:rPr lang="en-CA" sz="2400" dirty="0" smtClean="0"/>
              <a:t>Language </a:t>
            </a:r>
            <a:r>
              <a:rPr lang="en-CA" sz="2400" dirty="0"/>
              <a:t>activists, teachers and scholars have been duped by a “regime of truth” which </a:t>
            </a:r>
            <a:r>
              <a:rPr lang="en-CA" sz="2400" dirty="0" err="1"/>
              <a:t>essentializes</a:t>
            </a:r>
            <a:r>
              <a:rPr lang="en-CA" sz="2400" dirty="0"/>
              <a:t> the link between language and culture, romanticizes the benefits to humanity of linguistic diversity, and distracts from more pressing matters of injustice such as socio-economic inequities.</a:t>
            </a: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12160" y="2121982"/>
            <a:ext cx="2515173" cy="2808312"/>
          </a:xfrm>
          <a:prstGeom prst="rect">
            <a:avLst/>
          </a:prstGeom>
        </p:spPr>
      </p:pic>
      <p:sp>
        <p:nvSpPr>
          <p:cNvPr id="10" name="Rectangle 9"/>
          <p:cNvSpPr/>
          <p:nvPr/>
        </p:nvSpPr>
        <p:spPr>
          <a:xfrm>
            <a:off x="323528" y="2145444"/>
            <a:ext cx="4572000" cy="3323987"/>
          </a:xfrm>
          <a:prstGeom prst="rect">
            <a:avLst/>
          </a:prstGeom>
        </p:spPr>
        <p:txBody>
          <a:bodyPr>
            <a:spAutoFit/>
          </a:bodyPr>
          <a:lstStyle/>
          <a:p>
            <a:r>
              <a:rPr lang="en-CA" dirty="0"/>
              <a:t>Davies (1996) </a:t>
            </a:r>
            <a:endParaRPr lang="en-CA" dirty="0" smtClean="0"/>
          </a:p>
          <a:p>
            <a:r>
              <a:rPr lang="en-CA" sz="2400" dirty="0" smtClean="0"/>
              <a:t>The </a:t>
            </a:r>
            <a:r>
              <a:rPr lang="en-CA" sz="2400" dirty="0"/>
              <a:t>support of language revitalization </a:t>
            </a:r>
            <a:r>
              <a:rPr lang="en-CA" sz="2400" dirty="0" smtClean="0"/>
              <a:t>initiatives </a:t>
            </a:r>
            <a:r>
              <a:rPr lang="en-CA" sz="2400" dirty="0"/>
              <a:t>is really about easing our collective guilt for our colonialist history; while neglecting to acknowledge that it is through English that minority communities have access to the privileges of modernity.</a:t>
            </a:r>
          </a:p>
        </p:txBody>
      </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12160" y="2233616"/>
            <a:ext cx="2375578" cy="3147641"/>
          </a:xfrm>
          <a:prstGeom prst="rect">
            <a:avLst/>
          </a:prstGeom>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87625" y="188641"/>
            <a:ext cx="1008112" cy="1368152"/>
          </a:xfrm>
          <a:prstGeom prst="rect">
            <a:avLst/>
          </a:prstGeom>
        </p:spPr>
      </p:pic>
    </p:spTree>
    <p:extLst>
      <p:ext uri="{BB962C8B-B14F-4D97-AF65-F5344CB8AC3E}">
        <p14:creationId xmlns:p14="http://schemas.microsoft.com/office/powerpoint/2010/main" val="3754532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1" end="1"/>
                                            </p:txEl>
                                          </p:spTgt>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1" nodeType="clickEffect">
                                  <p:stCondLst>
                                    <p:cond delay="0"/>
                                  </p:stCondLst>
                                  <p:childTnLst>
                                    <p:anim calcmode="lin" valueType="num">
                                      <p:cBhvr additive="base">
                                        <p:cTn id="24" dur="500"/>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5" dur="500"/>
                                        <p:tgtEl>
                                          <p:spTgt spid="5">
                                            <p:txEl>
                                              <p:pRg st="0" end="0"/>
                                            </p:txEl>
                                          </p:spTgt>
                                        </p:tgtEl>
                                        <p:attrNameLst>
                                          <p:attrName>ppt_y</p:attrName>
                                        </p:attrNameLst>
                                      </p:cBhvr>
                                      <p:tavLst>
                                        <p:tav tm="0">
                                          <p:val>
                                            <p:strVal val="ppt_y"/>
                                          </p:val>
                                        </p:tav>
                                        <p:tav tm="100000">
                                          <p:val>
                                            <p:strVal val="1+ppt_h/2"/>
                                          </p:val>
                                        </p:tav>
                                      </p:tavLst>
                                    </p:anim>
                                    <p:set>
                                      <p:cBhvr>
                                        <p:cTn id="26" dur="1" fill="hold">
                                          <p:stCondLst>
                                            <p:cond delay="499"/>
                                          </p:stCondLst>
                                        </p:cTn>
                                        <p:tgtEl>
                                          <p:spTgt spid="5">
                                            <p:txEl>
                                              <p:pRg st="0" end="0"/>
                                            </p:txEl>
                                          </p:spTgt>
                                        </p:tgtEl>
                                        <p:attrNameLst>
                                          <p:attrName>style.visibility</p:attrName>
                                        </p:attrNameLst>
                                      </p:cBhvr>
                                      <p:to>
                                        <p:strVal val="hidden"/>
                                      </p:to>
                                    </p:set>
                                  </p:childTnLst>
                                </p:cTn>
                              </p:par>
                              <p:par>
                                <p:cTn id="27" presetID="2" presetClass="exit" presetSubtype="4" fill="hold" grpId="1" nodeType="withEffect">
                                  <p:stCondLst>
                                    <p:cond delay="0"/>
                                  </p:stCondLst>
                                  <p:childTnLst>
                                    <p:anim calcmode="lin" valueType="num">
                                      <p:cBhvr additive="base">
                                        <p:cTn id="28" dur="500"/>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9" dur="500"/>
                                        <p:tgtEl>
                                          <p:spTgt spid="5">
                                            <p:txEl>
                                              <p:pRg st="1" end="1"/>
                                            </p:txEl>
                                          </p:spTgt>
                                        </p:tgtEl>
                                        <p:attrNameLst>
                                          <p:attrName>ppt_y</p:attrName>
                                        </p:attrNameLst>
                                      </p:cBhvr>
                                      <p:tavLst>
                                        <p:tav tm="0">
                                          <p:val>
                                            <p:strVal val="ppt_y"/>
                                          </p:val>
                                        </p:tav>
                                        <p:tav tm="100000">
                                          <p:val>
                                            <p:strVal val="1+ppt_h/2"/>
                                          </p:val>
                                        </p:tav>
                                      </p:tavLst>
                                    </p:anim>
                                    <p:set>
                                      <p:cBhvr>
                                        <p:cTn id="30" dur="1" fill="hold">
                                          <p:stCondLst>
                                            <p:cond delay="499"/>
                                          </p:stCondLst>
                                        </p:cTn>
                                        <p:tgtEl>
                                          <p:spTgt spid="5">
                                            <p:txEl>
                                              <p:pRg st="1" end="1"/>
                                            </p:txEl>
                                          </p:spTgt>
                                        </p:tgtEl>
                                        <p:attrNameLst>
                                          <p:attrName>style.visibility</p:attrName>
                                        </p:attrNameLst>
                                      </p:cBhvr>
                                      <p:to>
                                        <p:strVal val="hidden"/>
                                      </p:to>
                                    </p:set>
                                  </p:childTnLst>
                                </p:cTn>
                              </p:par>
                              <p:par>
                                <p:cTn id="31" presetID="2" presetClass="exit" presetSubtype="4" fill="hold" nodeType="withEffect">
                                  <p:stCondLst>
                                    <p:cond delay="0"/>
                                  </p:stCondLst>
                                  <p:childTnLst>
                                    <p:anim calcmode="lin" valueType="num">
                                      <p:cBhvr additive="base">
                                        <p:cTn id="32" dur="500"/>
                                        <p:tgtEl>
                                          <p:spTgt spid="6"/>
                                        </p:tgtEl>
                                        <p:attrNameLst>
                                          <p:attrName>ppt_x</p:attrName>
                                        </p:attrNameLst>
                                      </p:cBhvr>
                                      <p:tavLst>
                                        <p:tav tm="0">
                                          <p:val>
                                            <p:strVal val="ppt_x"/>
                                          </p:val>
                                        </p:tav>
                                        <p:tav tm="100000">
                                          <p:val>
                                            <p:strVal val="ppt_x"/>
                                          </p:val>
                                        </p:tav>
                                      </p:tavLst>
                                    </p:anim>
                                    <p:anim calcmode="lin" valueType="num">
                                      <p:cBhvr additive="base">
                                        <p:cTn id="33" dur="500"/>
                                        <p:tgtEl>
                                          <p:spTgt spid="6"/>
                                        </p:tgtEl>
                                        <p:attrNameLst>
                                          <p:attrName>ppt_y</p:attrName>
                                        </p:attrNameLst>
                                      </p:cBhvr>
                                      <p:tavLst>
                                        <p:tav tm="0">
                                          <p:val>
                                            <p:strVal val="ppt_y"/>
                                          </p:val>
                                        </p:tav>
                                        <p:tav tm="100000">
                                          <p:val>
                                            <p:strVal val="1+ppt_h/2"/>
                                          </p:val>
                                        </p:tav>
                                      </p:tavLst>
                                    </p:anim>
                                    <p:set>
                                      <p:cBhvr>
                                        <p:cTn id="34" dur="1" fill="hold">
                                          <p:stCondLst>
                                            <p:cond delay="499"/>
                                          </p:stCondLst>
                                        </p:cTn>
                                        <p:tgtEl>
                                          <p:spTgt spid="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 presetClass="entr" presetSubtype="9"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0-#ppt_w/2"/>
                                          </p:val>
                                        </p:tav>
                                        <p:tav tm="100000">
                                          <p:val>
                                            <p:strVal val="#ppt_x"/>
                                          </p:val>
                                        </p:tav>
                                      </p:tavLst>
                                    </p:anim>
                                    <p:anim calcmode="lin" valueType="num">
                                      <p:cBhvr additive="base">
                                        <p:cTn id="40" dur="500" fill="hold"/>
                                        <p:tgtEl>
                                          <p:spTgt spid="10"/>
                                        </p:tgtEl>
                                        <p:attrNameLst>
                                          <p:attrName>ppt_y</p:attrName>
                                        </p:attrNameLst>
                                      </p:cBhvr>
                                      <p:tavLst>
                                        <p:tav tm="0">
                                          <p:val>
                                            <p:strVal val="0-#ppt_h/2"/>
                                          </p:val>
                                        </p:tav>
                                        <p:tav tm="100000">
                                          <p:val>
                                            <p:strVal val="#ppt_y"/>
                                          </p:val>
                                        </p:tav>
                                      </p:tavLst>
                                    </p:anim>
                                  </p:childTnLst>
                                </p:cTn>
                              </p:par>
                              <p:par>
                                <p:cTn id="41" presetID="2" presetClass="entr" presetSubtype="9" fill="hold" nodeType="with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0-#ppt_w/2"/>
                                          </p:val>
                                        </p:tav>
                                        <p:tav tm="100000">
                                          <p:val>
                                            <p:strVal val="#ppt_x"/>
                                          </p:val>
                                        </p:tav>
                                      </p:tavLst>
                                    </p:anim>
                                    <p:anim calcmode="lin" valueType="num">
                                      <p:cBhvr additive="base">
                                        <p:cTn id="44"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xit" presetSubtype="6" fill="hold" grpId="1" nodeType="clickEffect">
                                  <p:stCondLst>
                                    <p:cond delay="0"/>
                                  </p:stCondLst>
                                  <p:childTnLst>
                                    <p:anim calcmode="lin" valueType="num">
                                      <p:cBhvr additive="base">
                                        <p:cTn id="48" dur="500"/>
                                        <p:tgtEl>
                                          <p:spTgt spid="10"/>
                                        </p:tgtEl>
                                        <p:attrNameLst>
                                          <p:attrName>ppt_x</p:attrName>
                                        </p:attrNameLst>
                                      </p:cBhvr>
                                      <p:tavLst>
                                        <p:tav tm="0">
                                          <p:val>
                                            <p:strVal val="ppt_x"/>
                                          </p:val>
                                        </p:tav>
                                        <p:tav tm="100000">
                                          <p:val>
                                            <p:strVal val="1+ppt_w/2"/>
                                          </p:val>
                                        </p:tav>
                                      </p:tavLst>
                                    </p:anim>
                                    <p:anim calcmode="lin" valueType="num">
                                      <p:cBhvr additive="base">
                                        <p:cTn id="49" dur="500"/>
                                        <p:tgtEl>
                                          <p:spTgt spid="10"/>
                                        </p:tgtEl>
                                        <p:attrNameLst>
                                          <p:attrName>ppt_y</p:attrName>
                                        </p:attrNameLst>
                                      </p:cBhvr>
                                      <p:tavLst>
                                        <p:tav tm="0">
                                          <p:val>
                                            <p:strVal val="ppt_y"/>
                                          </p:val>
                                        </p:tav>
                                        <p:tav tm="100000">
                                          <p:val>
                                            <p:strVal val="1+ppt_h/2"/>
                                          </p:val>
                                        </p:tav>
                                      </p:tavLst>
                                    </p:anim>
                                    <p:set>
                                      <p:cBhvr>
                                        <p:cTn id="50" dur="1" fill="hold">
                                          <p:stCondLst>
                                            <p:cond delay="499"/>
                                          </p:stCondLst>
                                        </p:cTn>
                                        <p:tgtEl>
                                          <p:spTgt spid="10"/>
                                        </p:tgtEl>
                                        <p:attrNameLst>
                                          <p:attrName>style.visibility</p:attrName>
                                        </p:attrNameLst>
                                      </p:cBhvr>
                                      <p:to>
                                        <p:strVal val="hidden"/>
                                      </p:to>
                                    </p:set>
                                  </p:childTnLst>
                                </p:cTn>
                              </p:par>
                              <p:par>
                                <p:cTn id="51" presetID="2" presetClass="exit" presetSubtype="6" fill="hold" nodeType="withEffect">
                                  <p:stCondLst>
                                    <p:cond delay="0"/>
                                  </p:stCondLst>
                                  <p:childTnLst>
                                    <p:anim calcmode="lin" valueType="num">
                                      <p:cBhvr additive="base">
                                        <p:cTn id="52" dur="500"/>
                                        <p:tgtEl>
                                          <p:spTgt spid="11"/>
                                        </p:tgtEl>
                                        <p:attrNameLst>
                                          <p:attrName>ppt_x</p:attrName>
                                        </p:attrNameLst>
                                      </p:cBhvr>
                                      <p:tavLst>
                                        <p:tav tm="0">
                                          <p:val>
                                            <p:strVal val="ppt_x"/>
                                          </p:val>
                                        </p:tav>
                                        <p:tav tm="100000">
                                          <p:val>
                                            <p:strVal val="1+ppt_w/2"/>
                                          </p:val>
                                        </p:tav>
                                      </p:tavLst>
                                    </p:anim>
                                    <p:anim calcmode="lin" valueType="num">
                                      <p:cBhvr additive="base">
                                        <p:cTn id="53" dur="500"/>
                                        <p:tgtEl>
                                          <p:spTgt spid="11"/>
                                        </p:tgtEl>
                                        <p:attrNameLst>
                                          <p:attrName>ppt_y</p:attrName>
                                        </p:attrNameLst>
                                      </p:cBhvr>
                                      <p:tavLst>
                                        <p:tav tm="0">
                                          <p:val>
                                            <p:strVal val="ppt_y"/>
                                          </p:val>
                                        </p:tav>
                                        <p:tav tm="100000">
                                          <p:val>
                                            <p:strVal val="1+ppt_h/2"/>
                                          </p:val>
                                        </p:tav>
                                      </p:tavLst>
                                    </p:anim>
                                    <p:set>
                                      <p:cBhvr>
                                        <p:cTn id="54" dur="1" fill="hold">
                                          <p:stCondLst>
                                            <p:cond delay="499"/>
                                          </p:stCondLst>
                                        </p:cTn>
                                        <p:tgtEl>
                                          <p:spTgt spid="11"/>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2" presetClass="entr" presetSubtype="1" fill="hold" grpId="0" nodeType="clickEffect">
                                  <p:stCondLst>
                                    <p:cond delay="0"/>
                                  </p:stCondLst>
                                  <p:childTnLst>
                                    <p:set>
                                      <p:cBhvr>
                                        <p:cTn id="58" dur="1" fill="hold">
                                          <p:stCondLst>
                                            <p:cond delay="0"/>
                                          </p:stCondLst>
                                        </p:cTn>
                                        <p:tgtEl>
                                          <p:spTgt spid="8"/>
                                        </p:tgtEl>
                                        <p:attrNameLst>
                                          <p:attrName>style.visibility</p:attrName>
                                        </p:attrNameLst>
                                      </p:cBhvr>
                                      <p:to>
                                        <p:strVal val="visible"/>
                                      </p:to>
                                    </p:set>
                                    <p:anim calcmode="lin" valueType="num">
                                      <p:cBhvr additive="base">
                                        <p:cTn id="59" dur="500" fill="hold"/>
                                        <p:tgtEl>
                                          <p:spTgt spid="8"/>
                                        </p:tgtEl>
                                        <p:attrNameLst>
                                          <p:attrName>ppt_x</p:attrName>
                                        </p:attrNameLst>
                                      </p:cBhvr>
                                      <p:tavLst>
                                        <p:tav tm="0">
                                          <p:val>
                                            <p:strVal val="#ppt_x"/>
                                          </p:val>
                                        </p:tav>
                                        <p:tav tm="100000">
                                          <p:val>
                                            <p:strVal val="#ppt_x"/>
                                          </p:val>
                                        </p:tav>
                                      </p:tavLst>
                                    </p:anim>
                                    <p:anim calcmode="lin" valueType="num">
                                      <p:cBhvr additive="base">
                                        <p:cTn id="60" dur="500" fill="hold"/>
                                        <p:tgtEl>
                                          <p:spTgt spid="8"/>
                                        </p:tgtEl>
                                        <p:attrNameLst>
                                          <p:attrName>ppt_y</p:attrName>
                                        </p:attrNameLst>
                                      </p:cBhvr>
                                      <p:tavLst>
                                        <p:tav tm="0">
                                          <p:val>
                                            <p:strVal val="0-#ppt_h/2"/>
                                          </p:val>
                                        </p:tav>
                                        <p:tav tm="100000">
                                          <p:val>
                                            <p:strVal val="#ppt_y"/>
                                          </p:val>
                                        </p:tav>
                                      </p:tavLst>
                                    </p:anim>
                                  </p:childTnLst>
                                </p:cTn>
                              </p:par>
                              <p:par>
                                <p:cTn id="61" presetID="2" presetClass="entr" presetSubtype="1" fill="hold" nodeType="withEffect">
                                  <p:stCondLst>
                                    <p:cond delay="0"/>
                                  </p:stCondLst>
                                  <p:childTnLst>
                                    <p:set>
                                      <p:cBhvr>
                                        <p:cTn id="62" dur="1" fill="hold">
                                          <p:stCondLst>
                                            <p:cond delay="0"/>
                                          </p:stCondLst>
                                        </p:cTn>
                                        <p:tgtEl>
                                          <p:spTgt spid="9"/>
                                        </p:tgtEl>
                                        <p:attrNameLst>
                                          <p:attrName>style.visibility</p:attrName>
                                        </p:attrNameLst>
                                      </p:cBhvr>
                                      <p:to>
                                        <p:strVal val="visible"/>
                                      </p:to>
                                    </p:set>
                                    <p:anim calcmode="lin" valueType="num">
                                      <p:cBhvr additive="base">
                                        <p:cTn id="63" dur="500" fill="hold"/>
                                        <p:tgtEl>
                                          <p:spTgt spid="9"/>
                                        </p:tgtEl>
                                        <p:attrNameLst>
                                          <p:attrName>ppt_x</p:attrName>
                                        </p:attrNameLst>
                                      </p:cBhvr>
                                      <p:tavLst>
                                        <p:tav tm="0">
                                          <p:val>
                                            <p:strVal val="#ppt_x"/>
                                          </p:val>
                                        </p:tav>
                                        <p:tav tm="100000">
                                          <p:val>
                                            <p:strVal val="#ppt_x"/>
                                          </p:val>
                                        </p:tav>
                                      </p:tavLst>
                                    </p:anim>
                                    <p:anim calcmode="lin" valueType="num">
                                      <p:cBhvr additive="base">
                                        <p:cTn id="64"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xit" presetSubtype="4" fill="hold" grpId="1" nodeType="clickEffect">
                                  <p:stCondLst>
                                    <p:cond delay="0"/>
                                  </p:stCondLst>
                                  <p:childTnLst>
                                    <p:anim calcmode="lin" valueType="num">
                                      <p:cBhvr additive="base">
                                        <p:cTn id="68" dur="500"/>
                                        <p:tgtEl>
                                          <p:spTgt spid="8"/>
                                        </p:tgtEl>
                                        <p:attrNameLst>
                                          <p:attrName>ppt_x</p:attrName>
                                        </p:attrNameLst>
                                      </p:cBhvr>
                                      <p:tavLst>
                                        <p:tav tm="0">
                                          <p:val>
                                            <p:strVal val="ppt_x"/>
                                          </p:val>
                                        </p:tav>
                                        <p:tav tm="100000">
                                          <p:val>
                                            <p:strVal val="ppt_x"/>
                                          </p:val>
                                        </p:tav>
                                      </p:tavLst>
                                    </p:anim>
                                    <p:anim calcmode="lin" valueType="num">
                                      <p:cBhvr additive="base">
                                        <p:cTn id="69" dur="500"/>
                                        <p:tgtEl>
                                          <p:spTgt spid="8"/>
                                        </p:tgtEl>
                                        <p:attrNameLst>
                                          <p:attrName>ppt_y</p:attrName>
                                        </p:attrNameLst>
                                      </p:cBhvr>
                                      <p:tavLst>
                                        <p:tav tm="0">
                                          <p:val>
                                            <p:strVal val="ppt_y"/>
                                          </p:val>
                                        </p:tav>
                                        <p:tav tm="100000">
                                          <p:val>
                                            <p:strVal val="1+ppt_h/2"/>
                                          </p:val>
                                        </p:tav>
                                      </p:tavLst>
                                    </p:anim>
                                    <p:set>
                                      <p:cBhvr>
                                        <p:cTn id="70" dur="1" fill="hold">
                                          <p:stCondLst>
                                            <p:cond delay="499"/>
                                          </p:stCondLst>
                                        </p:cTn>
                                        <p:tgtEl>
                                          <p:spTgt spid="8"/>
                                        </p:tgtEl>
                                        <p:attrNameLst>
                                          <p:attrName>style.visibility</p:attrName>
                                        </p:attrNameLst>
                                      </p:cBhvr>
                                      <p:to>
                                        <p:strVal val="hidden"/>
                                      </p:to>
                                    </p:set>
                                  </p:childTnLst>
                                </p:cTn>
                              </p:par>
                              <p:par>
                                <p:cTn id="71" presetID="2" presetClass="exit" presetSubtype="4" fill="hold" nodeType="withEffect">
                                  <p:stCondLst>
                                    <p:cond delay="0"/>
                                  </p:stCondLst>
                                  <p:childTnLst>
                                    <p:anim calcmode="lin" valueType="num">
                                      <p:cBhvr additive="base">
                                        <p:cTn id="72" dur="500"/>
                                        <p:tgtEl>
                                          <p:spTgt spid="9"/>
                                        </p:tgtEl>
                                        <p:attrNameLst>
                                          <p:attrName>ppt_x</p:attrName>
                                        </p:attrNameLst>
                                      </p:cBhvr>
                                      <p:tavLst>
                                        <p:tav tm="0">
                                          <p:val>
                                            <p:strVal val="ppt_x"/>
                                          </p:val>
                                        </p:tav>
                                        <p:tav tm="100000">
                                          <p:val>
                                            <p:strVal val="ppt_x"/>
                                          </p:val>
                                        </p:tav>
                                      </p:tavLst>
                                    </p:anim>
                                    <p:anim calcmode="lin" valueType="num">
                                      <p:cBhvr additive="base">
                                        <p:cTn id="73" dur="500"/>
                                        <p:tgtEl>
                                          <p:spTgt spid="9"/>
                                        </p:tgtEl>
                                        <p:attrNameLst>
                                          <p:attrName>ppt_y</p:attrName>
                                        </p:attrNameLst>
                                      </p:cBhvr>
                                      <p:tavLst>
                                        <p:tav tm="0">
                                          <p:val>
                                            <p:strVal val="ppt_y"/>
                                          </p:val>
                                        </p:tav>
                                        <p:tav tm="100000">
                                          <p:val>
                                            <p:strVal val="1+ppt_h/2"/>
                                          </p:val>
                                        </p:tav>
                                      </p:tavLst>
                                    </p:anim>
                                    <p:set>
                                      <p:cBhvr>
                                        <p:cTn id="74"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5" grpId="1" uiExpand="1" build="p"/>
      <p:bldP spid="8" grpId="0"/>
      <p:bldP spid="8" grpId="1"/>
      <p:bldP spid="10" grpId="0"/>
      <p:bldP spid="10" grpId="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40000"/>
                <a:satMod val="350000"/>
                <a:lumMod val="97000"/>
              </a:schemeClr>
            </a:gs>
            <a:gs pos="40000">
              <a:schemeClr val="bg1">
                <a:tint val="45000"/>
                <a:shade val="99000"/>
                <a:satMod val="350000"/>
              </a:schemeClr>
            </a:gs>
            <a:gs pos="100000">
              <a:schemeClr val="bg1">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artisticPencilSketch trans="100000" pressure="0"/>
                    </a14:imgEffect>
                    <a14:imgEffect>
                      <a14:sharpenSoften amount="-100000"/>
                    </a14:imgEffect>
                    <a14:imgEffect>
                      <a14:brightnessContrast bright="74000"/>
                    </a14:imgEffect>
                  </a14:imgLayer>
                </a14:imgProps>
              </a:ext>
              <a:ext uri="{28A0092B-C50C-407E-A947-70E740481C1C}">
                <a14:useLocalDpi xmlns:a14="http://schemas.microsoft.com/office/drawing/2010/main" val="0"/>
              </a:ext>
            </a:extLst>
          </a:blip>
          <a:stretch>
            <a:fillRect/>
          </a:stretch>
        </p:blipFill>
        <p:spPr>
          <a:xfrm>
            <a:off x="-103389" y="-7840"/>
            <a:ext cx="9235719" cy="6858000"/>
          </a:xfrm>
          <a:prstGeom prst="rect">
            <a:avLst/>
          </a:prstGeom>
          <a:ln>
            <a:noFill/>
          </a:ln>
          <a:effectLst>
            <a:glow rad="368300">
              <a:schemeClr val="accent1">
                <a:alpha val="40000"/>
              </a:schemeClr>
            </a:glow>
            <a:outerShdw dist="139700" dir="2700000" algn="tl" rotWithShape="0">
              <a:srgbClr val="333333"/>
            </a:outerShdw>
            <a:softEdge rad="25400"/>
          </a:effectLst>
        </p:spPr>
      </p:pic>
      <p:sp>
        <p:nvSpPr>
          <p:cNvPr id="3" name="TextBox 2"/>
          <p:cNvSpPr txBox="1"/>
          <p:nvPr/>
        </p:nvSpPr>
        <p:spPr>
          <a:xfrm>
            <a:off x="539552" y="548680"/>
            <a:ext cx="8352928" cy="5170646"/>
          </a:xfrm>
          <a:prstGeom prst="rect">
            <a:avLst/>
          </a:prstGeom>
          <a:noFill/>
        </p:spPr>
        <p:txBody>
          <a:bodyPr wrap="square" rtlCol="0">
            <a:spAutoFit/>
          </a:bodyPr>
          <a:lstStyle/>
          <a:p>
            <a:r>
              <a:rPr lang="en-US" sz="2400" dirty="0"/>
              <a:t>What they seem not to </a:t>
            </a:r>
            <a:r>
              <a:rPr lang="en-US" sz="2400" dirty="0" smtClean="0"/>
              <a:t>recognize </a:t>
            </a:r>
            <a:r>
              <a:rPr lang="en-US" sz="2400" dirty="0"/>
              <a:t>is that, as a socially disadvantaged child, I regarded Spanish as a private </a:t>
            </a:r>
            <a:r>
              <a:rPr lang="en-US" sz="2400" dirty="0" smtClean="0"/>
              <a:t>language</a:t>
            </a:r>
            <a:r>
              <a:rPr lang="en-US" sz="2400" dirty="0"/>
              <a:t>.  It was a ghetto language that deepened and strengthened my feeling of </a:t>
            </a:r>
            <a:r>
              <a:rPr lang="en-US" sz="2400" dirty="0" smtClean="0"/>
              <a:t>public </a:t>
            </a:r>
            <a:r>
              <a:rPr lang="en-US" sz="2400" dirty="0"/>
              <a:t>separateness.  What I needed to learn in school was that I had the right, and </a:t>
            </a:r>
            <a:r>
              <a:rPr lang="en-US" sz="2400" dirty="0" smtClean="0"/>
              <a:t>the </a:t>
            </a:r>
            <a:r>
              <a:rPr lang="en-US" sz="2400" dirty="0"/>
              <a:t>obligation, to speak the public language. … Without question it would have </a:t>
            </a:r>
            <a:r>
              <a:rPr lang="en-US" sz="2400" dirty="0" smtClean="0"/>
              <a:t>pleased </a:t>
            </a:r>
            <a:r>
              <a:rPr lang="en-US" sz="2400" dirty="0"/>
              <a:t>me to have heard my teachers address me in Spanish when I entered the </a:t>
            </a:r>
            <a:r>
              <a:rPr lang="en-US" sz="2400" dirty="0" smtClean="0"/>
              <a:t>classroom.  </a:t>
            </a:r>
            <a:r>
              <a:rPr lang="en-US" sz="2400" dirty="0"/>
              <a:t>But I would have delayed – postponed for how long? – having to learn the </a:t>
            </a:r>
            <a:r>
              <a:rPr lang="en-US" sz="2400" dirty="0" smtClean="0"/>
              <a:t>language </a:t>
            </a:r>
            <a:r>
              <a:rPr lang="en-US" sz="2400" dirty="0"/>
              <a:t>of public society.  I would have evaded – and for how long? – learning  </a:t>
            </a:r>
            <a:r>
              <a:rPr lang="en-US" sz="2400" dirty="0" smtClean="0"/>
              <a:t>the </a:t>
            </a:r>
            <a:r>
              <a:rPr lang="en-US" sz="2400" dirty="0"/>
              <a:t>great lesson of school: that I had a public identity.</a:t>
            </a:r>
            <a:endParaRPr lang="en-CA" sz="2400" dirty="0"/>
          </a:p>
          <a:p>
            <a:r>
              <a:rPr lang="en-US" sz="2400" dirty="0"/>
              <a:t>							</a:t>
            </a:r>
            <a:r>
              <a:rPr lang="en-US" sz="2400" dirty="0" smtClean="0"/>
              <a:t>               (</a:t>
            </a:r>
            <a:r>
              <a:rPr lang="en-US" sz="2400" dirty="0"/>
              <a:t>Rodriguez, </a:t>
            </a:r>
            <a:r>
              <a:rPr lang="en-US" sz="2400" dirty="0" smtClean="0"/>
              <a:t>1981)</a:t>
            </a:r>
            <a:endParaRPr lang="en-CA" sz="2400" dirty="0"/>
          </a:p>
          <a:p>
            <a:endParaRPr lang="en-CA"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84168" y="4914787"/>
            <a:ext cx="2915816" cy="1935373"/>
          </a:xfrm>
          <a:prstGeom prst="rect">
            <a:avLst/>
          </a:prstGeom>
        </p:spPr>
      </p:pic>
    </p:spTree>
    <p:extLst>
      <p:ext uri="{BB962C8B-B14F-4D97-AF65-F5344CB8AC3E}">
        <p14:creationId xmlns:p14="http://schemas.microsoft.com/office/powerpoint/2010/main" val="291981108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27584" y="1052736"/>
            <a:ext cx="7772400" cy="1470025"/>
          </a:xfrm>
        </p:spPr>
        <p:txBody>
          <a:bodyPr/>
          <a:lstStyle/>
          <a:p>
            <a:r>
              <a:rPr lang="en-CA" dirty="0" smtClean="0"/>
              <a:t>So what’s new on the linguistic landscape?</a:t>
            </a:r>
            <a:endParaRPr lang="en-CA" dirty="0"/>
          </a:p>
        </p:txBody>
      </p:sp>
      <p:pic>
        <p:nvPicPr>
          <p:cNvPr id="4098" name="Picture 2" descr="C:\Users\100383535\AppData\Local\Microsoft\Windows\Temporary Internet Files\Content.IE5\NZD0TSSO\MC900431560[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8144" y="2309605"/>
            <a:ext cx="2285714" cy="22857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723674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40000"/>
                <a:satMod val="350000"/>
                <a:lumMod val="97000"/>
              </a:schemeClr>
            </a:gs>
            <a:gs pos="40000">
              <a:schemeClr val="bg1">
                <a:tint val="45000"/>
                <a:shade val="99000"/>
                <a:satMod val="350000"/>
              </a:schemeClr>
            </a:gs>
            <a:gs pos="100000">
              <a:schemeClr val="bg1">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artisticPencilSketch trans="100000" pressure="0"/>
                    </a14:imgEffect>
                    <a14:imgEffect>
                      <a14:sharpenSoften amount="-100000"/>
                    </a14:imgEffect>
                    <a14:imgEffect>
                      <a14:brightnessContrast bright="74000"/>
                    </a14:imgEffect>
                  </a14:imgLayer>
                </a14:imgProps>
              </a:ext>
              <a:ext uri="{28A0092B-C50C-407E-A947-70E740481C1C}">
                <a14:useLocalDpi xmlns:a14="http://schemas.microsoft.com/office/drawing/2010/main" val="0"/>
              </a:ext>
            </a:extLst>
          </a:blip>
          <a:stretch>
            <a:fillRect/>
          </a:stretch>
        </p:blipFill>
        <p:spPr>
          <a:xfrm>
            <a:off x="120689" y="-11992"/>
            <a:ext cx="9235719" cy="6858000"/>
          </a:xfrm>
          <a:prstGeom prst="rect">
            <a:avLst/>
          </a:prstGeom>
          <a:ln>
            <a:noFill/>
          </a:ln>
          <a:effectLst>
            <a:glow rad="368300">
              <a:schemeClr val="accent1">
                <a:alpha val="40000"/>
              </a:schemeClr>
            </a:glow>
            <a:outerShdw dist="139700" dir="2700000" algn="tl" rotWithShape="0">
              <a:srgbClr val="333333"/>
            </a:outerShdw>
            <a:softEdge rad="25400"/>
          </a:effec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9971" y="3844439"/>
            <a:ext cx="5913090" cy="3001569"/>
          </a:xfrm>
          <a:prstGeom prst="rect">
            <a:avLst/>
          </a:prstGeom>
        </p:spPr>
      </p:pic>
      <p:sp>
        <p:nvSpPr>
          <p:cNvPr id="5" name="Rectangle 4"/>
          <p:cNvSpPr/>
          <p:nvPr/>
        </p:nvSpPr>
        <p:spPr>
          <a:xfrm>
            <a:off x="120689" y="3318570"/>
            <a:ext cx="3366329" cy="3539430"/>
          </a:xfrm>
          <a:prstGeom prst="rect">
            <a:avLst/>
          </a:prstGeom>
        </p:spPr>
        <p:style>
          <a:lnRef idx="1">
            <a:schemeClr val="accent5"/>
          </a:lnRef>
          <a:fillRef idx="2">
            <a:schemeClr val="accent5"/>
          </a:fillRef>
          <a:effectRef idx="1">
            <a:schemeClr val="accent5"/>
          </a:effectRef>
          <a:fontRef idx="minor">
            <a:schemeClr val="dk1"/>
          </a:fontRef>
        </p:style>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32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Language</a:t>
            </a:r>
          </a:p>
          <a:p>
            <a:pPr algn="ctr"/>
            <a:r>
              <a:rPr lang="en-US" sz="32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Documentation</a:t>
            </a:r>
          </a:p>
          <a:p>
            <a:pPr algn="ctr"/>
            <a:r>
              <a:rPr lang="en-US" sz="32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By scholars, </a:t>
            </a:r>
          </a:p>
          <a:p>
            <a:pPr algn="ctr"/>
            <a:r>
              <a:rPr lang="en-US" sz="32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Governments and</a:t>
            </a:r>
          </a:p>
          <a:p>
            <a:pPr algn="ctr"/>
            <a:r>
              <a:rPr lang="en-US" sz="32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Indigenous groups</a:t>
            </a:r>
            <a:endParaRPr lang="en-US" sz="32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15816" y="777870"/>
            <a:ext cx="4297363" cy="2317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19776" y="87136"/>
            <a:ext cx="2983285" cy="2359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5551" y="132490"/>
            <a:ext cx="3393723" cy="2268946"/>
          </a:xfrm>
          <a:prstGeom prst="rect">
            <a:avLst/>
          </a:prstGeom>
        </p:spPr>
      </p:pic>
    </p:spTree>
    <p:extLst>
      <p:ext uri="{BB962C8B-B14F-4D97-AF65-F5344CB8AC3E}">
        <p14:creationId xmlns:p14="http://schemas.microsoft.com/office/powerpoint/2010/main" val="153901208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40000"/>
                <a:satMod val="350000"/>
                <a:lumMod val="97000"/>
              </a:schemeClr>
            </a:gs>
            <a:gs pos="40000">
              <a:schemeClr val="bg1">
                <a:tint val="45000"/>
                <a:shade val="99000"/>
                <a:satMod val="350000"/>
              </a:schemeClr>
            </a:gs>
            <a:gs pos="100000">
              <a:schemeClr val="bg1">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artisticPencilSketch trans="100000" pressure="0"/>
                    </a14:imgEffect>
                    <a14:imgEffect>
                      <a14:sharpenSoften amount="-100000"/>
                    </a14:imgEffect>
                    <a14:imgEffect>
                      <a14:brightnessContrast bright="74000"/>
                    </a14:imgEffect>
                  </a14:imgLayer>
                </a14:imgProps>
              </a:ext>
              <a:ext uri="{28A0092B-C50C-407E-A947-70E740481C1C}">
                <a14:useLocalDpi xmlns:a14="http://schemas.microsoft.com/office/drawing/2010/main" val="0"/>
              </a:ext>
            </a:extLst>
          </a:blip>
          <a:stretch>
            <a:fillRect/>
          </a:stretch>
        </p:blipFill>
        <p:spPr>
          <a:xfrm>
            <a:off x="107504" y="-7840"/>
            <a:ext cx="9235719" cy="6858000"/>
          </a:xfrm>
          <a:prstGeom prst="rect">
            <a:avLst/>
          </a:prstGeom>
          <a:ln>
            <a:noFill/>
          </a:ln>
          <a:effectLst>
            <a:glow rad="368300">
              <a:schemeClr val="accent1">
                <a:alpha val="40000"/>
              </a:schemeClr>
            </a:glow>
            <a:outerShdw dist="139700" dir="2700000" algn="tl" rotWithShape="0">
              <a:srgbClr val="333333"/>
            </a:outerShdw>
            <a:softEdge rad="25400"/>
          </a:effectLst>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576" y="168761"/>
            <a:ext cx="3209925" cy="2200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01645" y="188640"/>
            <a:ext cx="3841578" cy="2779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4101" y="4075410"/>
            <a:ext cx="3416883" cy="2659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83108" y="3039596"/>
            <a:ext cx="3262313" cy="242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7"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27503" y="1578236"/>
            <a:ext cx="2298700" cy="3298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8"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6455" y="1177459"/>
            <a:ext cx="1716087" cy="3074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9"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45848" y="4497387"/>
            <a:ext cx="4397375" cy="2360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7010769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40000"/>
                <a:satMod val="350000"/>
                <a:lumMod val="97000"/>
              </a:schemeClr>
            </a:gs>
            <a:gs pos="40000">
              <a:schemeClr val="bg1">
                <a:tint val="45000"/>
                <a:shade val="99000"/>
                <a:satMod val="350000"/>
              </a:schemeClr>
            </a:gs>
            <a:gs pos="100000">
              <a:schemeClr val="bg1">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6">
            <a:duotone>
              <a:schemeClr val="accent5">
                <a:shade val="45000"/>
                <a:satMod val="135000"/>
              </a:schemeClr>
              <a:prstClr val="white"/>
            </a:duotone>
            <a:extLst>
              <a:ext uri="{BEBA8EAE-BF5A-486C-A8C5-ECC9F3942E4B}">
                <a14:imgProps xmlns:a14="http://schemas.microsoft.com/office/drawing/2010/main">
                  <a14:imgLayer r:embed="rId7">
                    <a14:imgEffect>
                      <a14:artisticPencilSketch trans="100000" pressure="0"/>
                    </a14:imgEffect>
                    <a14:imgEffect>
                      <a14:sharpenSoften amount="-100000"/>
                    </a14:imgEffect>
                    <a14:imgEffect>
                      <a14:brightnessContrast bright="74000"/>
                    </a14:imgEffect>
                  </a14:imgLayer>
                </a14:imgProps>
              </a:ext>
              <a:ext uri="{28A0092B-C50C-407E-A947-70E740481C1C}">
                <a14:useLocalDpi xmlns:a14="http://schemas.microsoft.com/office/drawing/2010/main" val="0"/>
              </a:ext>
            </a:extLst>
          </a:blip>
          <a:stretch>
            <a:fillRect/>
          </a:stretch>
        </p:blipFill>
        <p:spPr>
          <a:xfrm>
            <a:off x="0" y="-7840"/>
            <a:ext cx="9235719" cy="6858000"/>
          </a:xfrm>
          <a:prstGeom prst="rect">
            <a:avLst/>
          </a:prstGeom>
          <a:ln>
            <a:noFill/>
          </a:ln>
          <a:effectLst>
            <a:glow rad="368300">
              <a:schemeClr val="accent1">
                <a:alpha val="40000"/>
              </a:schemeClr>
            </a:glow>
            <a:outerShdw dist="139700" dir="2700000" algn="tl" rotWithShape="0">
              <a:srgbClr val="333333"/>
            </a:outerShdw>
            <a:softEdge rad="25400"/>
          </a:effectLst>
        </p:spPr>
      </p:pic>
      <p:pic>
        <p:nvPicPr>
          <p:cNvPr id="7" name="pipil best on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79209" y="404664"/>
            <a:ext cx="4438650" cy="5616624"/>
          </a:xfrm>
          <a:prstGeom prst="rect">
            <a:avLst/>
          </a:prstGeom>
        </p:spPr>
      </p:pic>
      <p:pic>
        <p:nvPicPr>
          <p:cNvPr id="8" name="inuit.mp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4598454" y="404664"/>
            <a:ext cx="4469549" cy="5688632"/>
          </a:xfrm>
          <a:prstGeom prst="rect">
            <a:avLst/>
          </a:prstGeom>
        </p:spPr>
      </p:pic>
    </p:spTree>
    <p:extLst>
      <p:ext uri="{BB962C8B-B14F-4D97-AF65-F5344CB8AC3E}">
        <p14:creationId xmlns:p14="http://schemas.microsoft.com/office/powerpoint/2010/main" val="42369493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video>
              <p:cMediaNode vol="80000">
                <p:cTn id="13" fill="hold" display="0">
                  <p:stCondLst>
                    <p:cond delay="indefinite"/>
                  </p:stCondLst>
                </p:cTn>
                <p:tgtEl>
                  <p:spTgt spid="8"/>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40000"/>
                <a:satMod val="350000"/>
                <a:lumMod val="97000"/>
              </a:schemeClr>
            </a:gs>
            <a:gs pos="40000">
              <a:schemeClr val="bg1">
                <a:tint val="45000"/>
                <a:shade val="99000"/>
                <a:satMod val="350000"/>
              </a:schemeClr>
            </a:gs>
            <a:gs pos="100000">
              <a:schemeClr val="bg1">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duotone>
              <a:schemeClr val="accent5">
                <a:shade val="45000"/>
                <a:satMod val="135000"/>
              </a:schemeClr>
              <a:prstClr val="white"/>
            </a:duotone>
            <a:extLst>
              <a:ext uri="{BEBA8EAE-BF5A-486C-A8C5-ECC9F3942E4B}">
                <a14:imgProps xmlns:a14="http://schemas.microsoft.com/office/drawing/2010/main">
                  <a14:imgLayer r:embed="rId5">
                    <a14:imgEffect>
                      <a14:artisticPencilSketch trans="100000" pressure="0"/>
                    </a14:imgEffect>
                    <a14:imgEffect>
                      <a14:sharpenSoften amount="-100000"/>
                    </a14:imgEffect>
                    <a14:imgEffect>
                      <a14:brightnessContrast bright="74000"/>
                    </a14:imgEffect>
                  </a14:imgLayer>
                </a14:imgProps>
              </a:ext>
              <a:ext uri="{28A0092B-C50C-407E-A947-70E740481C1C}">
                <a14:useLocalDpi xmlns:a14="http://schemas.microsoft.com/office/drawing/2010/main" val="0"/>
              </a:ext>
            </a:extLst>
          </a:blip>
          <a:stretch>
            <a:fillRect/>
          </a:stretch>
        </p:blipFill>
        <p:spPr>
          <a:xfrm>
            <a:off x="0" y="-7840"/>
            <a:ext cx="9235719" cy="6858000"/>
          </a:xfrm>
          <a:prstGeom prst="rect">
            <a:avLst/>
          </a:prstGeom>
          <a:ln>
            <a:noFill/>
          </a:ln>
          <a:effectLst>
            <a:glow rad="368300">
              <a:schemeClr val="accent1">
                <a:alpha val="40000"/>
              </a:schemeClr>
            </a:glow>
            <a:outerShdw dist="139700" dir="2700000" algn="tl" rotWithShape="0">
              <a:srgbClr val="333333"/>
            </a:outerShdw>
            <a:softEdge rad="25400"/>
          </a:effectLst>
        </p:spPr>
      </p:pic>
      <p:pic>
        <p:nvPicPr>
          <p:cNvPr id="3" name="italk.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92316" y="692697"/>
            <a:ext cx="8328156" cy="4943078"/>
          </a:xfrm>
          <a:prstGeom prst="rect">
            <a:avLst/>
          </a:prstGeom>
        </p:spPr>
      </p:pic>
    </p:spTree>
    <p:extLst>
      <p:ext uri="{BB962C8B-B14F-4D97-AF65-F5344CB8AC3E}">
        <p14:creationId xmlns:p14="http://schemas.microsoft.com/office/powerpoint/2010/main" val="2561578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Review-</a:t>
            </a:r>
            <a:r>
              <a:rPr lang="en-US" dirty="0" err="1" smtClean="0"/>
              <a:t>ᐃ</a:t>
            </a:r>
            <a:endParaRPr lang="en-US" dirty="0"/>
          </a:p>
        </p:txBody>
      </p:sp>
      <p:sp>
        <p:nvSpPr>
          <p:cNvPr id="3" name="Content Placeholder 2"/>
          <p:cNvSpPr>
            <a:spLocks noGrp="1"/>
          </p:cNvSpPr>
          <p:nvPr>
            <p:ph sz="half" idx="1"/>
          </p:nvPr>
        </p:nvSpPr>
        <p:spPr/>
        <p:txBody>
          <a:bodyPr>
            <a:normAutofit fontScale="92500" lnSpcReduction="20000"/>
          </a:bodyPr>
          <a:lstStyle/>
          <a:p>
            <a:r>
              <a:rPr lang="en-US" dirty="0" err="1" smtClean="0"/>
              <a:t>ᒋ</a:t>
            </a:r>
            <a:endParaRPr lang="en-US" dirty="0" smtClean="0"/>
          </a:p>
          <a:p>
            <a:pPr>
              <a:buNone/>
            </a:pPr>
            <a:r>
              <a:rPr lang="en-US" dirty="0" err="1" smtClean="0"/>
              <a:t>ᒋᐢᑌᒪᐤ</a:t>
            </a:r>
            <a:r>
              <a:rPr lang="en-US" dirty="0" smtClean="0"/>
              <a:t> 	</a:t>
            </a:r>
            <a:r>
              <a:rPr lang="en-US" dirty="0" err="1" smtClean="0"/>
              <a:t>cistemaw</a:t>
            </a:r>
            <a:endParaRPr lang="en-US" dirty="0" smtClean="0"/>
          </a:p>
          <a:p>
            <a:r>
              <a:rPr lang="en-US" dirty="0" err="1" smtClean="0"/>
              <a:t>ᓯ</a:t>
            </a:r>
            <a:endParaRPr lang="en-US" dirty="0" smtClean="0"/>
          </a:p>
          <a:p>
            <a:pPr>
              <a:buNone/>
            </a:pPr>
            <a:r>
              <a:rPr lang="en-US" dirty="0" err="1" smtClean="0"/>
              <a:t>ᓯᑳᐠ</a:t>
            </a:r>
            <a:r>
              <a:rPr lang="en-US" dirty="0" smtClean="0"/>
              <a:t> 		</a:t>
            </a:r>
            <a:r>
              <a:rPr lang="en-US" dirty="0" err="1" smtClean="0"/>
              <a:t>sikâk</a:t>
            </a:r>
            <a:endParaRPr lang="en-US" dirty="0" smtClean="0"/>
          </a:p>
          <a:p>
            <a:r>
              <a:rPr lang="en-US" dirty="0" err="1" smtClean="0"/>
              <a:t>ᔨ</a:t>
            </a:r>
            <a:endParaRPr lang="en-US" dirty="0" smtClean="0"/>
          </a:p>
          <a:p>
            <a:pPr>
              <a:buNone/>
            </a:pPr>
            <a:r>
              <a:rPr lang="en-US" dirty="0" err="1" smtClean="0"/>
              <a:t>ᔨᐹᑎᓯᐣ</a:t>
            </a:r>
            <a:r>
              <a:rPr lang="en-US" dirty="0" smtClean="0"/>
              <a:t>	</a:t>
            </a:r>
            <a:r>
              <a:rPr lang="en-US" dirty="0" err="1" smtClean="0"/>
              <a:t>yipâtisin</a:t>
            </a:r>
            <a:endParaRPr lang="en-US" dirty="0" smtClean="0"/>
          </a:p>
          <a:p>
            <a:r>
              <a:rPr lang="en-US" dirty="0" err="1" smtClean="0"/>
              <a:t>ᓂ</a:t>
            </a:r>
            <a:endParaRPr lang="en-US" dirty="0" smtClean="0"/>
          </a:p>
          <a:p>
            <a:pPr>
              <a:buNone/>
            </a:pPr>
            <a:r>
              <a:rPr lang="en-US" dirty="0" err="1" smtClean="0"/>
              <a:t>ᓂᐸᐤ</a:t>
            </a:r>
            <a:r>
              <a:rPr lang="en-US" dirty="0" smtClean="0"/>
              <a:t>		</a:t>
            </a:r>
            <a:r>
              <a:rPr lang="en-US" dirty="0" err="1" smtClean="0"/>
              <a:t>nipaw</a:t>
            </a:r>
            <a:endParaRPr lang="en-US" dirty="0" smtClean="0"/>
          </a:p>
          <a:p>
            <a:r>
              <a:rPr lang="en-US" dirty="0" err="1" smtClean="0"/>
              <a:t>ᑭ</a:t>
            </a:r>
            <a:endParaRPr lang="en-US" dirty="0" smtClean="0"/>
          </a:p>
          <a:p>
            <a:pPr>
              <a:buNone/>
            </a:pPr>
            <a:r>
              <a:rPr lang="en-US" dirty="0" err="1" smtClean="0"/>
              <a:t>ᑭᓯᐣ</a:t>
            </a:r>
            <a:r>
              <a:rPr lang="en-US" dirty="0" smtClean="0"/>
              <a:t>		</a:t>
            </a:r>
            <a:r>
              <a:rPr lang="en-US" dirty="0" err="1" smtClean="0"/>
              <a:t>kisin</a:t>
            </a:r>
            <a:endParaRPr lang="en-US" dirty="0" smtClean="0"/>
          </a:p>
          <a:p>
            <a:r>
              <a:rPr lang="en-US" dirty="0" err="1" smtClean="0"/>
              <a:t>ᒥ</a:t>
            </a:r>
            <a:endParaRPr lang="en-US" dirty="0" smtClean="0"/>
          </a:p>
          <a:p>
            <a:pPr>
              <a:buNone/>
            </a:pPr>
            <a:r>
              <a:rPr lang="en-US" dirty="0" err="1" smtClean="0"/>
              <a:t>ᒥᑖᑕᐦᐟ</a:t>
            </a:r>
            <a:r>
              <a:rPr lang="en-US" dirty="0" smtClean="0"/>
              <a:t>		</a:t>
            </a:r>
            <a:r>
              <a:rPr lang="en-US" dirty="0" err="1" smtClean="0"/>
              <a:t>mitâtaht</a:t>
            </a:r>
            <a:endParaRPr lang="en-US" dirty="0" smtClean="0"/>
          </a:p>
        </p:txBody>
      </p:sp>
      <p:sp>
        <p:nvSpPr>
          <p:cNvPr id="4" name="Content Placeholder 3"/>
          <p:cNvSpPr>
            <a:spLocks noGrp="1"/>
          </p:cNvSpPr>
          <p:nvPr>
            <p:ph sz="half" idx="2"/>
          </p:nvPr>
        </p:nvSpPr>
        <p:spPr/>
        <p:txBody>
          <a:bodyPr>
            <a:normAutofit fontScale="92500" lnSpcReduction="20000"/>
          </a:bodyPr>
          <a:lstStyle/>
          <a:p>
            <a:r>
              <a:rPr lang="en-US" dirty="0" err="1" smtClean="0"/>
              <a:t>ᐃ</a:t>
            </a:r>
            <a:r>
              <a:rPr lang="en-US" dirty="0" smtClean="0"/>
              <a:t>     </a:t>
            </a:r>
          </a:p>
          <a:p>
            <a:pPr>
              <a:buNone/>
            </a:pPr>
            <a:r>
              <a:rPr lang="en-US" dirty="0" err="1" smtClean="0"/>
              <a:t>ᐃᐢᑫᐧᐤ</a:t>
            </a:r>
            <a:r>
              <a:rPr lang="en-US" dirty="0" smtClean="0"/>
              <a:t> </a:t>
            </a:r>
          </a:p>
          <a:p>
            <a:pPr>
              <a:buNone/>
            </a:pPr>
            <a:endParaRPr lang="en-US" dirty="0" smtClean="0"/>
          </a:p>
          <a:p>
            <a:pPr>
              <a:buNone/>
            </a:pPr>
            <a:endParaRPr lang="en-US" dirty="0" smtClean="0"/>
          </a:p>
          <a:p>
            <a:r>
              <a:rPr lang="en-US" dirty="0" err="1" smtClean="0"/>
              <a:t>ᐱ</a:t>
            </a:r>
            <a:endParaRPr lang="en-US" dirty="0" smtClean="0"/>
          </a:p>
          <a:p>
            <a:pPr>
              <a:buNone/>
            </a:pPr>
            <a:r>
              <a:rPr lang="en-US" dirty="0" err="1" smtClean="0"/>
              <a:t>ᐱᒥᕀ</a:t>
            </a:r>
            <a:r>
              <a:rPr lang="en-US" dirty="0" smtClean="0"/>
              <a:t> </a:t>
            </a:r>
          </a:p>
          <a:p>
            <a:pPr>
              <a:buNone/>
            </a:pPr>
            <a:endParaRPr lang="en-US" dirty="0" smtClean="0"/>
          </a:p>
          <a:p>
            <a:pPr>
              <a:buNone/>
            </a:pPr>
            <a:endParaRPr lang="en-US" dirty="0" smtClean="0"/>
          </a:p>
          <a:p>
            <a:r>
              <a:rPr lang="en-US" dirty="0" err="1" smtClean="0"/>
              <a:t>ᑎ</a:t>
            </a:r>
            <a:endParaRPr lang="en-US" dirty="0" smtClean="0"/>
          </a:p>
          <a:p>
            <a:pPr>
              <a:buNone/>
            </a:pPr>
            <a:r>
              <a:rPr lang="en-US" dirty="0" err="1" smtClean="0"/>
              <a:t>ᑎᒦᐤ</a:t>
            </a:r>
            <a:r>
              <a:rPr lang="en-US" dirty="0" smtClean="0"/>
              <a:t> </a:t>
            </a:r>
          </a:p>
          <a:p>
            <a:endParaRPr lang="en-US" dirty="0"/>
          </a:p>
        </p:txBody>
      </p:sp>
      <p:pic>
        <p:nvPicPr>
          <p:cNvPr id="5" name="Picture 4" descr="iskwew cree prophecy.jpg"/>
          <p:cNvPicPr>
            <a:picLocks noChangeAspect="1"/>
          </p:cNvPicPr>
          <p:nvPr/>
        </p:nvPicPr>
        <p:blipFill>
          <a:blip r:embed="rId2"/>
          <a:stretch>
            <a:fillRect/>
          </a:stretch>
        </p:blipFill>
        <p:spPr>
          <a:xfrm>
            <a:off x="6298821" y="1920085"/>
            <a:ext cx="700345" cy="1156230"/>
          </a:xfrm>
          <a:prstGeom prst="rect">
            <a:avLst/>
          </a:prstGeom>
        </p:spPr>
      </p:pic>
      <p:pic>
        <p:nvPicPr>
          <p:cNvPr id="6" name="Picture 5" descr="oil.jpg"/>
          <p:cNvPicPr>
            <a:picLocks noChangeAspect="1"/>
          </p:cNvPicPr>
          <p:nvPr/>
        </p:nvPicPr>
        <p:blipFill>
          <a:blip r:embed="rId3"/>
          <a:stretch>
            <a:fillRect/>
          </a:stretch>
        </p:blipFill>
        <p:spPr>
          <a:xfrm>
            <a:off x="6298821" y="3076315"/>
            <a:ext cx="1977252" cy="1654435"/>
          </a:xfrm>
          <a:prstGeom prst="rect">
            <a:avLst/>
          </a:prstGeom>
        </p:spPr>
      </p:pic>
      <p:pic>
        <p:nvPicPr>
          <p:cNvPr id="7" name="Picture 6" descr="deep water.jpg"/>
          <p:cNvPicPr>
            <a:picLocks noChangeAspect="1"/>
          </p:cNvPicPr>
          <p:nvPr/>
        </p:nvPicPr>
        <p:blipFill>
          <a:blip r:embed="rId4"/>
          <a:stretch>
            <a:fillRect/>
          </a:stretch>
        </p:blipFill>
        <p:spPr>
          <a:xfrm>
            <a:off x="5980006" y="4730750"/>
            <a:ext cx="2296067" cy="1728699"/>
          </a:xfrm>
          <a:prstGeom prst="rect">
            <a:avLst/>
          </a:prstGeom>
        </p:spPr>
      </p:pic>
    </p:spTree>
    <p:extLst>
      <p:ext uri="{BB962C8B-B14F-4D97-AF65-F5344CB8AC3E}">
        <p14:creationId xmlns:p14="http://schemas.microsoft.com/office/powerpoint/2010/main" val="325326030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40000"/>
                <a:satMod val="350000"/>
                <a:lumMod val="97000"/>
              </a:schemeClr>
            </a:gs>
            <a:gs pos="40000">
              <a:schemeClr val="bg1">
                <a:tint val="45000"/>
                <a:shade val="99000"/>
                <a:satMod val="350000"/>
              </a:schemeClr>
            </a:gs>
            <a:gs pos="100000">
              <a:schemeClr val="bg1">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sharpenSoften amount="-100000"/>
                    </a14:imgEffect>
                    <a14:imgEffect>
                      <a14:brightnessContrast bright="74000"/>
                    </a14:imgEffect>
                  </a14:imgLayer>
                </a14:imgProps>
              </a:ext>
              <a:ext uri="{28A0092B-C50C-407E-A947-70E740481C1C}">
                <a14:useLocalDpi xmlns:a14="http://schemas.microsoft.com/office/drawing/2010/main" val="0"/>
              </a:ext>
            </a:extLst>
          </a:blip>
          <a:stretch>
            <a:fillRect/>
          </a:stretch>
        </p:blipFill>
        <p:spPr>
          <a:xfrm>
            <a:off x="34850" y="161156"/>
            <a:ext cx="9235719" cy="6858000"/>
          </a:xfrm>
          <a:prstGeom prst="rect">
            <a:avLst/>
          </a:prstGeom>
          <a:ln>
            <a:noFill/>
          </a:ln>
          <a:effectLst>
            <a:glow rad="368300">
              <a:schemeClr val="accent1">
                <a:alpha val="40000"/>
              </a:schemeClr>
            </a:glow>
            <a:outerShdw dist="139700" dir="2700000" algn="tl" rotWithShape="0">
              <a:srgbClr val="333333"/>
            </a:outerShdw>
            <a:softEdge rad="25400"/>
          </a:effectLst>
        </p:spPr>
      </p:pic>
      <p:sp>
        <p:nvSpPr>
          <p:cNvPr id="3" name="TextBox 2"/>
          <p:cNvSpPr txBox="1"/>
          <p:nvPr/>
        </p:nvSpPr>
        <p:spPr>
          <a:xfrm>
            <a:off x="359024" y="1772816"/>
            <a:ext cx="8784976" cy="3139321"/>
          </a:xfrm>
          <a:prstGeom prst="rect">
            <a:avLst/>
          </a:prstGeom>
          <a:noFill/>
        </p:spPr>
        <p:txBody>
          <a:bodyPr wrap="square" rtlCol="0">
            <a:spAutoFit/>
          </a:bodyPr>
          <a:lstStyle/>
          <a:p>
            <a:pPr marL="0" lvl="1"/>
            <a:r>
              <a:rPr lang="pt-PT" sz="2400" dirty="0">
                <a:solidFill>
                  <a:schemeClr val="tx2"/>
                </a:solidFill>
              </a:rPr>
              <a:t>I have this sense, rightly or </a:t>
            </a:r>
            <a:r>
              <a:rPr lang="pt-PT" sz="2400" dirty="0" smtClean="0">
                <a:solidFill>
                  <a:schemeClr val="tx2"/>
                </a:solidFill>
              </a:rPr>
              <a:t>wrongly, the </a:t>
            </a:r>
            <a:r>
              <a:rPr lang="pt-PT" sz="2400" dirty="0">
                <a:solidFill>
                  <a:schemeClr val="tx2"/>
                </a:solidFill>
              </a:rPr>
              <a:t>language is locked back there in my brain. It’s not really forgotten; it’s just sleeping. The language is there, locked with other memories of childhood. Loss happened so gradually, like an old pair of underwear slipping down. The elastic goes and goes you’re not really conscious of </a:t>
            </a:r>
            <a:r>
              <a:rPr lang="pt-PT" sz="2400" dirty="0" smtClean="0">
                <a:solidFill>
                  <a:schemeClr val="tx2"/>
                </a:solidFill>
              </a:rPr>
              <a:t>it. Just </a:t>
            </a:r>
            <a:r>
              <a:rPr lang="pt-PT" sz="2400" dirty="0">
                <a:solidFill>
                  <a:schemeClr val="tx2"/>
                </a:solidFill>
              </a:rPr>
              <a:t>a loosening of the bond.	</a:t>
            </a:r>
            <a:r>
              <a:rPr lang="pt-PT" sz="2400" b="1" dirty="0">
                <a:solidFill>
                  <a:schemeClr val="tx2"/>
                </a:solidFill>
              </a:rPr>
              <a:t>	</a:t>
            </a:r>
            <a:r>
              <a:rPr lang="pt-PT" sz="2400" dirty="0"/>
              <a:t>							</a:t>
            </a:r>
            <a:r>
              <a:rPr lang="pt-PT" sz="3600" dirty="0"/>
              <a:t>		</a:t>
            </a:r>
            <a:r>
              <a:rPr lang="pt-PT" sz="3600" dirty="0" smtClean="0"/>
              <a:t>				      </a:t>
            </a:r>
            <a:r>
              <a:rPr lang="pt-PT" dirty="0" smtClean="0">
                <a:solidFill>
                  <a:schemeClr val="tx2"/>
                </a:solidFill>
              </a:rPr>
              <a:t>Kouritzin </a:t>
            </a:r>
            <a:r>
              <a:rPr lang="pt-PT" dirty="0">
                <a:solidFill>
                  <a:schemeClr val="tx2"/>
                </a:solidFill>
              </a:rPr>
              <a:t>(</a:t>
            </a:r>
            <a:r>
              <a:rPr lang="pt-PT" dirty="0" smtClean="0">
                <a:solidFill>
                  <a:schemeClr val="tx2"/>
                </a:solidFill>
              </a:rPr>
              <a:t>2006)</a:t>
            </a:r>
          </a:p>
          <a:p>
            <a:pPr lvl="1" algn="just"/>
            <a:r>
              <a:rPr lang="pt-PT" dirty="0" smtClean="0">
                <a:solidFill>
                  <a:schemeClr val="tx2"/>
                </a:solidFill>
              </a:rPr>
              <a:t>						Songs from a Taboo Tongue</a:t>
            </a:r>
            <a:endParaRPr lang="en-CA" dirty="0">
              <a:solidFill>
                <a:schemeClr val="tx2"/>
              </a:solidFill>
            </a:endParaRPr>
          </a:p>
        </p:txBody>
      </p:sp>
      <p:sp>
        <p:nvSpPr>
          <p:cNvPr id="4" name="TextBox 3"/>
          <p:cNvSpPr txBox="1"/>
          <p:nvPr/>
        </p:nvSpPr>
        <p:spPr>
          <a:xfrm>
            <a:off x="179512" y="332656"/>
            <a:ext cx="8640960" cy="1015663"/>
          </a:xfrm>
          <a:prstGeom prst="rect">
            <a:avLst/>
          </a:prstGeom>
          <a:noFill/>
        </p:spPr>
        <p:txBody>
          <a:bodyPr wrap="square" rtlCol="0">
            <a:spAutoFit/>
          </a:bodyPr>
          <a:lstStyle/>
          <a:p>
            <a:pPr algn="ctr"/>
            <a:r>
              <a:rPr lang="en-CA" sz="6000" dirty="0" smtClean="0">
                <a:solidFill>
                  <a:schemeClr val="tx2"/>
                </a:solidFill>
              </a:rPr>
              <a:t>Language Shift and Loss</a:t>
            </a:r>
            <a:endParaRPr lang="en-CA" sz="6000" dirty="0">
              <a:solidFill>
                <a:schemeClr val="tx2"/>
              </a:solidFill>
            </a:endParaRPr>
          </a:p>
        </p:txBody>
      </p:sp>
      <p:sp>
        <p:nvSpPr>
          <p:cNvPr id="5" name="TextBox 4"/>
          <p:cNvSpPr txBox="1"/>
          <p:nvPr/>
        </p:nvSpPr>
        <p:spPr>
          <a:xfrm>
            <a:off x="2060421" y="5846591"/>
            <a:ext cx="5184576" cy="369332"/>
          </a:xfrm>
          <a:prstGeom prst="rect">
            <a:avLst/>
          </a:prstGeom>
          <a:noFill/>
        </p:spPr>
        <p:txBody>
          <a:bodyPr wrap="square" rtlCol="0">
            <a:spAutoFit/>
          </a:bodyPr>
          <a:lstStyle/>
          <a:p>
            <a:r>
              <a:rPr lang="en-CA" b="1" dirty="0" smtClean="0">
                <a:solidFill>
                  <a:schemeClr val="tx2"/>
                </a:solidFill>
              </a:rPr>
              <a:t>How does language shift / language loss happen?</a:t>
            </a:r>
            <a:endParaRPr lang="en-CA" b="1" dirty="0">
              <a:solidFill>
                <a:schemeClr val="tx2"/>
              </a:solidFill>
            </a:endParaRPr>
          </a:p>
        </p:txBody>
      </p:sp>
    </p:spTree>
    <p:extLst>
      <p:ext uri="{BB962C8B-B14F-4D97-AF65-F5344CB8AC3E}">
        <p14:creationId xmlns:p14="http://schemas.microsoft.com/office/powerpoint/2010/main" val="2035253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40000"/>
                <a:satMod val="350000"/>
                <a:lumMod val="97000"/>
              </a:schemeClr>
            </a:gs>
            <a:gs pos="40000">
              <a:schemeClr val="bg1">
                <a:tint val="45000"/>
                <a:shade val="99000"/>
                <a:satMod val="350000"/>
              </a:schemeClr>
            </a:gs>
            <a:gs pos="100000">
              <a:schemeClr val="bg1">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artisticPencilSketch trans="100000" pressure="0"/>
                    </a14:imgEffect>
                    <a14:imgEffect>
                      <a14:sharpenSoften amount="-100000"/>
                    </a14:imgEffect>
                    <a14:imgEffect>
                      <a14:brightnessContrast bright="74000"/>
                    </a14:imgEffect>
                  </a14:imgLayer>
                </a14:imgProps>
              </a:ext>
              <a:ext uri="{28A0092B-C50C-407E-A947-70E740481C1C}">
                <a14:useLocalDpi xmlns:a14="http://schemas.microsoft.com/office/drawing/2010/main" val="0"/>
              </a:ext>
            </a:extLst>
          </a:blip>
          <a:stretch>
            <a:fillRect/>
          </a:stretch>
        </p:blipFill>
        <p:spPr>
          <a:xfrm>
            <a:off x="0" y="-7840"/>
            <a:ext cx="9235719" cy="6858000"/>
          </a:xfrm>
          <a:prstGeom prst="rect">
            <a:avLst/>
          </a:prstGeom>
          <a:ln>
            <a:noFill/>
          </a:ln>
          <a:effectLst>
            <a:glow rad="368300">
              <a:schemeClr val="accent1">
                <a:alpha val="40000"/>
              </a:schemeClr>
            </a:glow>
            <a:outerShdw dist="139700" dir="2700000" algn="tl" rotWithShape="0">
              <a:srgbClr val="333333"/>
            </a:outerShdw>
            <a:softEdge rad="25400"/>
          </a:effectLst>
        </p:spPr>
      </p:pic>
      <p:sp>
        <p:nvSpPr>
          <p:cNvPr id="3" name="TextBox 2"/>
          <p:cNvSpPr txBox="1"/>
          <p:nvPr/>
        </p:nvSpPr>
        <p:spPr>
          <a:xfrm>
            <a:off x="1115616" y="1700808"/>
            <a:ext cx="7632848" cy="369332"/>
          </a:xfrm>
          <a:prstGeom prst="rect">
            <a:avLst/>
          </a:prstGeom>
          <a:noFill/>
        </p:spPr>
        <p:txBody>
          <a:bodyPr wrap="square" rtlCol="0">
            <a:spAutoFit/>
          </a:bodyPr>
          <a:lstStyle/>
          <a:p>
            <a:endParaRPr lang="en-CA" dirty="0"/>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211" y="1556792"/>
            <a:ext cx="8903296" cy="5008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166213" y="589330"/>
            <a:ext cx="9069506" cy="461665"/>
          </a:xfrm>
          <a:prstGeom prst="rect">
            <a:avLst/>
          </a:prstGeom>
        </p:spPr>
        <p:txBody>
          <a:bodyPr wrap="square">
            <a:spAutoFit/>
          </a:bodyPr>
          <a:lstStyle/>
          <a:p>
            <a:r>
              <a:rPr lang="en-CA" sz="2400" dirty="0"/>
              <a:t>http://www.scoop.it/t/indigenous-language-education-and-technology</a:t>
            </a:r>
          </a:p>
        </p:txBody>
      </p:sp>
    </p:spTree>
    <p:extLst>
      <p:ext uri="{BB962C8B-B14F-4D97-AF65-F5344CB8AC3E}">
        <p14:creationId xmlns:p14="http://schemas.microsoft.com/office/powerpoint/2010/main" val="215680818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40000"/>
                <a:satMod val="350000"/>
                <a:lumMod val="97000"/>
              </a:schemeClr>
            </a:gs>
            <a:gs pos="40000">
              <a:schemeClr val="bg1">
                <a:tint val="45000"/>
                <a:shade val="99000"/>
                <a:satMod val="350000"/>
              </a:schemeClr>
            </a:gs>
            <a:gs pos="100000">
              <a:schemeClr val="bg1">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artisticPencilSketch trans="100000" pressure="0"/>
                    </a14:imgEffect>
                    <a14:imgEffect>
                      <a14:sharpenSoften amount="-100000"/>
                    </a14:imgEffect>
                    <a14:imgEffect>
                      <a14:brightnessContrast bright="74000"/>
                    </a14:imgEffect>
                  </a14:imgLayer>
                </a14:imgProps>
              </a:ext>
              <a:ext uri="{28A0092B-C50C-407E-A947-70E740481C1C}">
                <a14:useLocalDpi xmlns:a14="http://schemas.microsoft.com/office/drawing/2010/main" val="0"/>
              </a:ext>
            </a:extLst>
          </a:blip>
          <a:stretch>
            <a:fillRect/>
          </a:stretch>
        </p:blipFill>
        <p:spPr>
          <a:xfrm>
            <a:off x="107504" y="-7840"/>
            <a:ext cx="9235719" cy="6858000"/>
          </a:xfrm>
          <a:prstGeom prst="rect">
            <a:avLst/>
          </a:prstGeom>
          <a:ln>
            <a:noFill/>
          </a:ln>
          <a:effectLst>
            <a:glow rad="368300">
              <a:schemeClr val="accent1">
                <a:alpha val="40000"/>
              </a:schemeClr>
            </a:glow>
            <a:outerShdw dist="139700" dir="2700000" algn="tl" rotWithShape="0">
              <a:srgbClr val="333333"/>
            </a:outerShdw>
            <a:softEdge rad="25400"/>
          </a:effectLst>
        </p:spPr>
      </p:pic>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0" y="332656"/>
            <a:ext cx="8280919" cy="6264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119696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40000"/>
                <a:satMod val="350000"/>
                <a:lumMod val="97000"/>
              </a:schemeClr>
            </a:gs>
            <a:gs pos="40000">
              <a:schemeClr val="bg1">
                <a:tint val="45000"/>
                <a:shade val="99000"/>
                <a:satMod val="350000"/>
              </a:schemeClr>
            </a:gs>
            <a:gs pos="100000">
              <a:schemeClr val="bg1">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artisticPencilSketch trans="100000" pressure="0"/>
                    </a14:imgEffect>
                    <a14:imgEffect>
                      <a14:sharpenSoften amount="-100000"/>
                    </a14:imgEffect>
                    <a14:imgEffect>
                      <a14:brightnessContrast bright="74000"/>
                    </a14:imgEffect>
                  </a14:imgLayer>
                </a14:imgProps>
              </a:ext>
              <a:ext uri="{28A0092B-C50C-407E-A947-70E740481C1C}">
                <a14:useLocalDpi xmlns:a14="http://schemas.microsoft.com/office/drawing/2010/main" val="0"/>
              </a:ext>
            </a:extLst>
          </a:blip>
          <a:stretch>
            <a:fillRect/>
          </a:stretch>
        </p:blipFill>
        <p:spPr>
          <a:xfrm>
            <a:off x="0" y="-7840"/>
            <a:ext cx="9235719" cy="6858000"/>
          </a:xfrm>
          <a:prstGeom prst="rect">
            <a:avLst/>
          </a:prstGeom>
          <a:ln>
            <a:noFill/>
          </a:ln>
          <a:effectLst>
            <a:glow rad="368300">
              <a:schemeClr val="accent1">
                <a:alpha val="40000"/>
              </a:schemeClr>
            </a:glow>
            <a:outerShdw dist="139700" dir="2700000" algn="tl" rotWithShape="0">
              <a:srgbClr val="333333"/>
            </a:outerShdw>
            <a:softEdge rad="25400"/>
          </a:effectLst>
        </p:spPr>
      </p:pic>
      <p:sp>
        <p:nvSpPr>
          <p:cNvPr id="3" name="TextBox 2"/>
          <p:cNvSpPr txBox="1"/>
          <p:nvPr/>
        </p:nvSpPr>
        <p:spPr>
          <a:xfrm>
            <a:off x="1115616" y="1700808"/>
            <a:ext cx="7632848" cy="369332"/>
          </a:xfrm>
          <a:prstGeom prst="rect">
            <a:avLst/>
          </a:prstGeom>
          <a:noFill/>
        </p:spPr>
        <p:txBody>
          <a:bodyPr wrap="square" rtlCol="0">
            <a:spAutoFit/>
          </a:bodyPr>
          <a:lstStyle/>
          <a:p>
            <a:endParaRPr lang="en-CA" dirty="0"/>
          </a:p>
        </p:txBody>
      </p:sp>
      <p:sp>
        <p:nvSpPr>
          <p:cNvPr id="4" name="Rectangle 3"/>
          <p:cNvSpPr/>
          <p:nvPr/>
        </p:nvSpPr>
        <p:spPr>
          <a:xfrm>
            <a:off x="-13320" y="44624"/>
            <a:ext cx="9577064" cy="5755422"/>
          </a:xfrm>
          <a:prstGeom prst="rect">
            <a:avLst/>
          </a:prstGeom>
        </p:spPr>
        <p:txBody>
          <a:bodyPr wrap="square">
            <a:spAutoFit/>
          </a:bodyPr>
          <a:lstStyle/>
          <a:p>
            <a:pPr algn="ctr"/>
            <a:r>
              <a:rPr lang="en-CA" sz="3200" b="1" dirty="0" smtClean="0"/>
              <a:t>Europe</a:t>
            </a:r>
          </a:p>
          <a:p>
            <a:pPr algn="ctr"/>
            <a:endParaRPr lang="en-CA" b="1" dirty="0"/>
          </a:p>
          <a:p>
            <a:pPr marL="285750" indent="-285750">
              <a:buFont typeface="Wingdings" pitchFamily="2" charset="2"/>
              <a:buChar char="v"/>
            </a:pPr>
            <a:r>
              <a:rPr lang="en-CA" sz="3200" dirty="0" smtClean="0"/>
              <a:t>The </a:t>
            </a:r>
            <a:r>
              <a:rPr lang="en-CA" sz="3200" dirty="0"/>
              <a:t>Norwegian North Sàmi language has been programmed into downloadable dictionaries </a:t>
            </a:r>
            <a:r>
              <a:rPr lang="en-CA" sz="2000" dirty="0"/>
              <a:t>(http://giellatekno.uit.no/words/dicts/index.eng.html</a:t>
            </a:r>
            <a:r>
              <a:rPr lang="en-CA" sz="2000" dirty="0" smtClean="0"/>
              <a:t>).</a:t>
            </a:r>
          </a:p>
          <a:p>
            <a:endParaRPr lang="en-CA" sz="2000" dirty="0"/>
          </a:p>
          <a:p>
            <a:pPr marL="285750" indent="-285750">
              <a:buFont typeface="Wingdings" pitchFamily="2" charset="2"/>
              <a:buChar char="v"/>
            </a:pPr>
            <a:r>
              <a:rPr lang="en-CA" sz="3200" dirty="0" smtClean="0"/>
              <a:t>Gaelic </a:t>
            </a:r>
            <a:r>
              <a:rPr lang="en-CA" sz="3200" dirty="0"/>
              <a:t>bloggers are sharing tips on the use of the Irish language </a:t>
            </a:r>
            <a:r>
              <a:rPr lang="en-CA" sz="2000" dirty="0" smtClean="0"/>
              <a:t>(</a:t>
            </a:r>
            <a:r>
              <a:rPr lang="en-CA" sz="2000" dirty="0"/>
              <a:t>http://blogs.transparent.com/irish/). </a:t>
            </a:r>
            <a:endParaRPr lang="en-CA" sz="2000" dirty="0" smtClean="0"/>
          </a:p>
          <a:p>
            <a:endParaRPr lang="en-CA" sz="2000" dirty="0"/>
          </a:p>
          <a:p>
            <a:pPr marL="285750" indent="-285750">
              <a:buFont typeface="Wingdings" pitchFamily="2" charset="2"/>
              <a:buChar char="v"/>
            </a:pPr>
            <a:r>
              <a:rPr lang="en-CA" sz="3200" dirty="0" smtClean="0"/>
              <a:t>Students </a:t>
            </a:r>
            <a:r>
              <a:rPr lang="en-CA" sz="3200" dirty="0"/>
              <a:t>of Manx, the indigenous language of Isle of Man, are using smart phone and tablet apps to improve their proficiency </a:t>
            </a:r>
            <a:r>
              <a:rPr lang="en-CA" sz="2000" dirty="0"/>
              <a:t>(http://www.bbc.com/news/world-europe-isle-of-man-20392723)</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236295" y="5130410"/>
            <a:ext cx="1296144" cy="1727589"/>
          </a:xfrm>
          <a:prstGeom prst="rect">
            <a:avLst/>
          </a:prstGeom>
        </p:spPr>
      </p:pic>
    </p:spTree>
    <p:extLst>
      <p:ext uri="{BB962C8B-B14F-4D97-AF65-F5344CB8AC3E}">
        <p14:creationId xmlns:p14="http://schemas.microsoft.com/office/powerpoint/2010/main" val="173060434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40000"/>
                <a:satMod val="350000"/>
                <a:lumMod val="97000"/>
              </a:schemeClr>
            </a:gs>
            <a:gs pos="40000">
              <a:schemeClr val="bg1">
                <a:tint val="45000"/>
                <a:shade val="99000"/>
                <a:satMod val="350000"/>
              </a:schemeClr>
            </a:gs>
            <a:gs pos="100000">
              <a:schemeClr val="bg1">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artisticPencilSketch trans="100000" pressure="0"/>
                    </a14:imgEffect>
                    <a14:imgEffect>
                      <a14:sharpenSoften amount="-100000"/>
                    </a14:imgEffect>
                    <a14:imgEffect>
                      <a14:brightnessContrast bright="74000"/>
                    </a14:imgEffect>
                  </a14:imgLayer>
                </a14:imgProps>
              </a:ext>
              <a:ext uri="{28A0092B-C50C-407E-A947-70E740481C1C}">
                <a14:useLocalDpi xmlns:a14="http://schemas.microsoft.com/office/drawing/2010/main" val="0"/>
              </a:ext>
            </a:extLst>
          </a:blip>
          <a:stretch>
            <a:fillRect/>
          </a:stretch>
        </p:blipFill>
        <p:spPr>
          <a:xfrm>
            <a:off x="0" y="-7840"/>
            <a:ext cx="9235719" cy="6858000"/>
          </a:xfrm>
          <a:prstGeom prst="rect">
            <a:avLst/>
          </a:prstGeom>
          <a:ln>
            <a:noFill/>
          </a:ln>
          <a:effectLst>
            <a:glow rad="368300">
              <a:schemeClr val="accent1">
                <a:alpha val="40000"/>
              </a:schemeClr>
            </a:glow>
            <a:outerShdw dist="139700" dir="2700000" algn="tl" rotWithShape="0">
              <a:srgbClr val="333333"/>
            </a:outerShdw>
            <a:softEdge rad="25400"/>
          </a:effectLst>
        </p:spPr>
      </p:pic>
      <p:sp>
        <p:nvSpPr>
          <p:cNvPr id="3" name="TextBox 2"/>
          <p:cNvSpPr txBox="1"/>
          <p:nvPr/>
        </p:nvSpPr>
        <p:spPr>
          <a:xfrm>
            <a:off x="0" y="260648"/>
            <a:ext cx="9324527" cy="6432530"/>
          </a:xfrm>
          <a:prstGeom prst="rect">
            <a:avLst/>
          </a:prstGeom>
          <a:noFill/>
        </p:spPr>
        <p:txBody>
          <a:bodyPr wrap="square" rtlCol="0">
            <a:spAutoFit/>
          </a:bodyPr>
          <a:lstStyle/>
          <a:p>
            <a:pPr algn="ctr"/>
            <a:r>
              <a:rPr lang="en-CA" sz="3200" b="1" dirty="0"/>
              <a:t>North America</a:t>
            </a:r>
          </a:p>
          <a:p>
            <a:endParaRPr lang="en-CA" sz="3200" dirty="0"/>
          </a:p>
          <a:p>
            <a:pPr marL="457200" indent="-457200">
              <a:buFont typeface="Wingdings" pitchFamily="2" charset="2"/>
              <a:buChar char="v"/>
            </a:pPr>
            <a:r>
              <a:rPr lang="en-CA" sz="3200" dirty="0" smtClean="0"/>
              <a:t>A </a:t>
            </a:r>
            <a:r>
              <a:rPr lang="en-CA" sz="3200" dirty="0"/>
              <a:t>CD ROM self-study course has been developed in Navajo which is spoken in </a:t>
            </a:r>
            <a:r>
              <a:rPr lang="en-CA" sz="3200" dirty="0" smtClean="0"/>
              <a:t>the South-West U.S. </a:t>
            </a:r>
            <a:r>
              <a:rPr lang="en-CA" sz="2000" dirty="0" smtClean="0"/>
              <a:t>(</a:t>
            </a:r>
            <a:r>
              <a:rPr lang="en-CA" sz="2000" dirty="0"/>
              <a:t>http://shop.multilingualbooks.com/collections/navajo/talk-now). </a:t>
            </a:r>
          </a:p>
          <a:p>
            <a:pPr marL="457200" indent="-457200">
              <a:buFont typeface="Wingdings" pitchFamily="2" charset="2"/>
              <a:buChar char="v"/>
            </a:pPr>
            <a:r>
              <a:rPr lang="en-CA" sz="3200" dirty="0" smtClean="0"/>
              <a:t>Learners </a:t>
            </a:r>
            <a:r>
              <a:rPr lang="en-CA" sz="3200" dirty="0"/>
              <a:t>of Cherokee (spoken in the South-Central U.S.) can communicate within a virtual world </a:t>
            </a:r>
            <a:r>
              <a:rPr lang="en-CA" sz="2000" dirty="0"/>
              <a:t>(http://www.youtube.com/watch?v=tmP17acPYCE). </a:t>
            </a:r>
          </a:p>
          <a:p>
            <a:pPr marL="457200" indent="-457200">
              <a:buFont typeface="Wingdings" pitchFamily="2" charset="2"/>
              <a:buChar char="v"/>
            </a:pPr>
            <a:r>
              <a:rPr lang="en-CA" sz="3200" dirty="0" smtClean="0"/>
              <a:t>The </a:t>
            </a:r>
            <a:r>
              <a:rPr lang="en-CA" sz="3200" dirty="0"/>
              <a:t>Ojibwe of Manitoba, Canada are using an iPhone app to revitalize their language </a:t>
            </a:r>
            <a:r>
              <a:rPr lang="en-CA" sz="2000" dirty="0"/>
              <a:t>(http://</a:t>
            </a:r>
            <a:r>
              <a:rPr lang="en-CA" sz="2000" dirty="0" smtClean="0"/>
              <a:t>fner.wordpress.com/2012/03/28/ojibway-language-iphone-ipad-app-ogoki-learning-systems-inc</a:t>
            </a:r>
            <a:r>
              <a:rPr lang="en-CA" sz="3200" dirty="0"/>
              <a:t>) as are the Winnebago in the Mid-West U.S. </a:t>
            </a:r>
            <a:r>
              <a:rPr lang="en-CA" sz="2000" dirty="0"/>
              <a:t>(http://bigstory.ap.org/article/save-endangered-languages-tribes-turn-tech).</a:t>
            </a:r>
          </a:p>
        </p:txBody>
      </p:sp>
      <p:pic>
        <p:nvPicPr>
          <p:cNvPr id="51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00813" y="19202"/>
            <a:ext cx="1838550" cy="1379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244758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40000"/>
                <a:satMod val="350000"/>
                <a:lumMod val="97000"/>
              </a:schemeClr>
            </a:gs>
            <a:gs pos="40000">
              <a:schemeClr val="bg1">
                <a:tint val="45000"/>
                <a:shade val="99000"/>
                <a:satMod val="350000"/>
              </a:schemeClr>
            </a:gs>
            <a:gs pos="100000">
              <a:schemeClr val="bg1">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artisticPencilSketch trans="100000" pressure="0"/>
                    </a14:imgEffect>
                    <a14:imgEffect>
                      <a14:sharpenSoften amount="-100000"/>
                    </a14:imgEffect>
                    <a14:imgEffect>
                      <a14:brightnessContrast bright="74000"/>
                    </a14:imgEffect>
                  </a14:imgLayer>
                </a14:imgProps>
              </a:ext>
              <a:ext uri="{28A0092B-C50C-407E-A947-70E740481C1C}">
                <a14:useLocalDpi xmlns:a14="http://schemas.microsoft.com/office/drawing/2010/main" val="0"/>
              </a:ext>
            </a:extLst>
          </a:blip>
          <a:stretch>
            <a:fillRect/>
          </a:stretch>
        </p:blipFill>
        <p:spPr>
          <a:xfrm>
            <a:off x="-4733" y="-7840"/>
            <a:ext cx="9235719" cy="6858000"/>
          </a:xfrm>
          <a:prstGeom prst="rect">
            <a:avLst/>
          </a:prstGeom>
          <a:ln>
            <a:noFill/>
          </a:ln>
          <a:effectLst>
            <a:glow rad="368300">
              <a:schemeClr val="accent1">
                <a:alpha val="40000"/>
              </a:schemeClr>
            </a:glow>
            <a:outerShdw dist="139700" dir="2700000" algn="tl" rotWithShape="0">
              <a:srgbClr val="333333"/>
            </a:outerShdw>
            <a:softEdge rad="25400"/>
          </a:effectLst>
        </p:spPr>
      </p:pic>
      <p:sp>
        <p:nvSpPr>
          <p:cNvPr id="3" name="TextBox 2"/>
          <p:cNvSpPr txBox="1"/>
          <p:nvPr/>
        </p:nvSpPr>
        <p:spPr>
          <a:xfrm>
            <a:off x="1115616" y="1700808"/>
            <a:ext cx="7632848" cy="369332"/>
          </a:xfrm>
          <a:prstGeom prst="rect">
            <a:avLst/>
          </a:prstGeom>
          <a:noFill/>
        </p:spPr>
        <p:txBody>
          <a:bodyPr wrap="square" rtlCol="0">
            <a:spAutoFit/>
          </a:bodyPr>
          <a:lstStyle/>
          <a:p>
            <a:endParaRPr lang="en-CA" dirty="0"/>
          </a:p>
        </p:txBody>
      </p:sp>
      <p:sp>
        <p:nvSpPr>
          <p:cNvPr id="4" name="Rectangle 3"/>
          <p:cNvSpPr/>
          <p:nvPr/>
        </p:nvSpPr>
        <p:spPr>
          <a:xfrm>
            <a:off x="179512" y="170445"/>
            <a:ext cx="8964488" cy="4832092"/>
          </a:xfrm>
          <a:prstGeom prst="rect">
            <a:avLst/>
          </a:prstGeom>
        </p:spPr>
        <p:txBody>
          <a:bodyPr wrap="square">
            <a:spAutoFit/>
          </a:bodyPr>
          <a:lstStyle/>
          <a:p>
            <a:pPr algn="ctr">
              <a:lnSpc>
                <a:spcPct val="200000"/>
              </a:lnSpc>
              <a:spcAft>
                <a:spcPts val="0"/>
              </a:spcAft>
            </a:pPr>
            <a:r>
              <a:rPr lang="nl-BE" sz="3200" b="1" dirty="0">
                <a:latin typeface="Verdana"/>
                <a:ea typeface="Times New Roman"/>
                <a:cs typeface="Times New Roman"/>
              </a:rPr>
              <a:t>Africa</a:t>
            </a:r>
            <a:endParaRPr lang="en-CA" sz="3200" dirty="0">
              <a:latin typeface="Arial"/>
              <a:ea typeface="Times New Roman"/>
              <a:cs typeface="Times New Roman"/>
            </a:endParaRPr>
          </a:p>
          <a:p>
            <a:pPr lvl="0" indent="-342900" algn="just">
              <a:spcAft>
                <a:spcPts val="0"/>
              </a:spcAft>
              <a:buFont typeface="Wingdings"/>
              <a:buChar char=""/>
            </a:pPr>
            <a:r>
              <a:rPr lang="en-CA" sz="3200" dirty="0">
                <a:ea typeface="Calibri"/>
                <a:cs typeface="Times New Roman"/>
              </a:rPr>
              <a:t>Orthographies and databases are being developed for oral languages in Kenya </a:t>
            </a:r>
            <a:r>
              <a:rPr lang="en-CA" sz="2000" dirty="0">
                <a:ea typeface="Calibri"/>
                <a:cs typeface="Times New Roman"/>
              </a:rPr>
              <a:t>(Wamalwa and Ouloch 2013). </a:t>
            </a:r>
          </a:p>
          <a:p>
            <a:pPr lvl="0" indent="-342900">
              <a:spcAft>
                <a:spcPts val="0"/>
              </a:spcAft>
              <a:buFont typeface="Wingdings"/>
              <a:buChar char=""/>
            </a:pPr>
            <a:r>
              <a:rPr lang="en-CA" sz="3200" dirty="0">
                <a:ea typeface="Calibri"/>
                <a:cs typeface="Times New Roman"/>
              </a:rPr>
              <a:t>Ancient stories are being recorded in the </a:t>
            </a:r>
            <a:r>
              <a:rPr lang="en-CA" sz="3200" dirty="0" smtClean="0">
                <a:ea typeface="Calibri"/>
                <a:cs typeface="Times New Roman"/>
              </a:rPr>
              <a:t>indigenous languages </a:t>
            </a:r>
            <a:r>
              <a:rPr lang="en-CA" sz="3200" dirty="0">
                <a:ea typeface="Calibri"/>
                <a:cs typeface="Times New Roman"/>
              </a:rPr>
              <a:t>of Mali </a:t>
            </a:r>
            <a:r>
              <a:rPr lang="en-CA" sz="2000" dirty="0">
                <a:ea typeface="Calibri"/>
                <a:cs typeface="Times New Roman"/>
              </a:rPr>
              <a:t>(http://www.youtube.com/watch?v=GHB-yMoDhYo).</a:t>
            </a:r>
          </a:p>
          <a:p>
            <a:pPr lvl="0" indent="-342900">
              <a:spcAft>
                <a:spcPts val="0"/>
              </a:spcAft>
              <a:buFont typeface="Wingdings"/>
              <a:buChar char=""/>
            </a:pPr>
            <a:r>
              <a:rPr lang="en-CA" sz="3200" dirty="0">
                <a:ea typeface="Calibri"/>
                <a:cs typeface="Times New Roman"/>
              </a:rPr>
              <a:t>An online language learning company </a:t>
            </a:r>
            <a:r>
              <a:rPr lang="en-CA" sz="2000" dirty="0">
                <a:ea typeface="Calibri"/>
                <a:cs typeface="Times New Roman"/>
              </a:rPr>
              <a:t>(busuu.com) </a:t>
            </a:r>
            <a:r>
              <a:rPr lang="en-CA" sz="3200" dirty="0">
                <a:ea typeface="Calibri"/>
                <a:cs typeface="Times New Roman"/>
              </a:rPr>
              <a:t>is offering a course in the whistle language of the Canary Islands </a:t>
            </a:r>
            <a:r>
              <a:rPr lang="en-CA" sz="2000" dirty="0">
                <a:ea typeface="Calibri"/>
                <a:cs typeface="Times New Roman"/>
              </a:rPr>
              <a:t>(http://www.youtube.com/watch?v =jkGwzFYj6dE).</a:t>
            </a:r>
          </a:p>
        </p:txBody>
      </p:sp>
    </p:spTree>
    <p:extLst>
      <p:ext uri="{BB962C8B-B14F-4D97-AF65-F5344CB8AC3E}">
        <p14:creationId xmlns:p14="http://schemas.microsoft.com/office/powerpoint/2010/main" val="347112393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40000"/>
                <a:satMod val="350000"/>
                <a:lumMod val="97000"/>
              </a:schemeClr>
            </a:gs>
            <a:gs pos="40000">
              <a:schemeClr val="bg1">
                <a:tint val="45000"/>
                <a:shade val="99000"/>
                <a:satMod val="350000"/>
              </a:schemeClr>
            </a:gs>
            <a:gs pos="100000">
              <a:schemeClr val="bg1">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artisticPencilSketch trans="100000" pressure="0"/>
                    </a14:imgEffect>
                    <a14:imgEffect>
                      <a14:sharpenSoften amount="-100000"/>
                    </a14:imgEffect>
                    <a14:imgEffect>
                      <a14:brightnessContrast bright="74000"/>
                    </a14:imgEffect>
                  </a14:imgLayer>
                </a14:imgProps>
              </a:ext>
              <a:ext uri="{28A0092B-C50C-407E-A947-70E740481C1C}">
                <a14:useLocalDpi xmlns:a14="http://schemas.microsoft.com/office/drawing/2010/main" val="0"/>
              </a:ext>
            </a:extLst>
          </a:blip>
          <a:stretch>
            <a:fillRect/>
          </a:stretch>
        </p:blipFill>
        <p:spPr>
          <a:xfrm>
            <a:off x="0" y="-7840"/>
            <a:ext cx="9235719" cy="6858000"/>
          </a:xfrm>
          <a:prstGeom prst="rect">
            <a:avLst/>
          </a:prstGeom>
          <a:ln>
            <a:noFill/>
          </a:ln>
          <a:effectLst>
            <a:glow rad="368300">
              <a:schemeClr val="accent1">
                <a:alpha val="40000"/>
              </a:schemeClr>
            </a:glow>
            <a:outerShdw dist="139700" dir="2700000" algn="tl" rotWithShape="0">
              <a:srgbClr val="333333"/>
            </a:outerShdw>
            <a:softEdge rad="25400"/>
          </a:effectLst>
        </p:spPr>
      </p:pic>
      <p:sp>
        <p:nvSpPr>
          <p:cNvPr id="3" name="TextBox 2"/>
          <p:cNvSpPr txBox="1"/>
          <p:nvPr/>
        </p:nvSpPr>
        <p:spPr>
          <a:xfrm>
            <a:off x="1115616" y="1700808"/>
            <a:ext cx="7632848" cy="369332"/>
          </a:xfrm>
          <a:prstGeom prst="rect">
            <a:avLst/>
          </a:prstGeom>
          <a:noFill/>
        </p:spPr>
        <p:txBody>
          <a:bodyPr wrap="square" rtlCol="0">
            <a:spAutoFit/>
          </a:bodyPr>
          <a:lstStyle/>
          <a:p>
            <a:endParaRPr lang="en-CA" dirty="0"/>
          </a:p>
        </p:txBody>
      </p:sp>
      <p:sp>
        <p:nvSpPr>
          <p:cNvPr id="4" name="Rectangle 3"/>
          <p:cNvSpPr/>
          <p:nvPr/>
        </p:nvSpPr>
        <p:spPr>
          <a:xfrm>
            <a:off x="53751" y="116632"/>
            <a:ext cx="9128215" cy="4955203"/>
          </a:xfrm>
          <a:prstGeom prst="rect">
            <a:avLst/>
          </a:prstGeom>
        </p:spPr>
        <p:txBody>
          <a:bodyPr wrap="square">
            <a:spAutoFit/>
          </a:bodyPr>
          <a:lstStyle/>
          <a:p>
            <a:pPr algn="ctr"/>
            <a:r>
              <a:rPr lang="en-CA" sz="3200" b="1" dirty="0"/>
              <a:t>Central and South </a:t>
            </a:r>
            <a:r>
              <a:rPr lang="en-CA" sz="3200" b="1" dirty="0" smtClean="0"/>
              <a:t>America</a:t>
            </a:r>
          </a:p>
          <a:p>
            <a:pPr algn="ctr"/>
            <a:endParaRPr lang="en-CA" sz="3200" b="1" dirty="0"/>
          </a:p>
          <a:p>
            <a:pPr marL="457200" indent="-457200">
              <a:buFont typeface="Wingdings" pitchFamily="2" charset="2"/>
              <a:buChar char="v"/>
            </a:pPr>
            <a:r>
              <a:rPr lang="en-CA" sz="3200" dirty="0"/>
              <a:t>	Ground breaking language documentation of the Kĩsêdjê language is being done in </a:t>
            </a:r>
            <a:r>
              <a:rPr lang="en-CA" sz="3200" dirty="0" smtClean="0"/>
              <a:t>Brazil </a:t>
            </a:r>
            <a:r>
              <a:rPr lang="en-CA" sz="2000" dirty="0" smtClean="0"/>
              <a:t>(</a:t>
            </a:r>
            <a:r>
              <a:rPr lang="en-CA" sz="2000" dirty="0"/>
              <a:t>http://web.mit.edu/newsoffice/2013/student-profile-rafael-nonato-0722.html). </a:t>
            </a:r>
          </a:p>
          <a:p>
            <a:pPr marL="457200" indent="-457200">
              <a:buFont typeface="Wingdings" pitchFamily="2" charset="2"/>
              <a:buChar char="v"/>
            </a:pPr>
            <a:r>
              <a:rPr lang="en-CA" sz="3200" dirty="0" smtClean="0"/>
              <a:t>A </a:t>
            </a:r>
            <a:r>
              <a:rPr lang="en-CA" sz="3200" dirty="0"/>
              <a:t>talking dictionary of the Pipil language of El Salvador has been developed </a:t>
            </a:r>
            <a:r>
              <a:rPr lang="en-CA" sz="2000" dirty="0"/>
              <a:t>(http://talkingdictionary.swarthmore.edu/pipil/). </a:t>
            </a:r>
          </a:p>
          <a:p>
            <a:pPr marL="457200" indent="-457200">
              <a:buFont typeface="Wingdings" pitchFamily="2" charset="2"/>
              <a:buChar char="v"/>
            </a:pPr>
            <a:r>
              <a:rPr lang="en-CA" sz="3200" dirty="0"/>
              <a:t>	Recordings of personal narratives of the Aché people in Paraguay are being made </a:t>
            </a:r>
            <a:r>
              <a:rPr lang="en-CA" sz="2000" dirty="0"/>
              <a:t>(http://dobes.mpi.nl/projects/ache/project/).</a:t>
            </a:r>
          </a:p>
        </p:txBody>
      </p:sp>
    </p:spTree>
    <p:extLst>
      <p:ext uri="{BB962C8B-B14F-4D97-AF65-F5344CB8AC3E}">
        <p14:creationId xmlns:p14="http://schemas.microsoft.com/office/powerpoint/2010/main" val="270020201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40000"/>
                <a:satMod val="350000"/>
                <a:lumMod val="97000"/>
              </a:schemeClr>
            </a:gs>
            <a:gs pos="40000">
              <a:schemeClr val="bg1">
                <a:tint val="45000"/>
                <a:shade val="99000"/>
                <a:satMod val="350000"/>
              </a:schemeClr>
            </a:gs>
            <a:gs pos="100000">
              <a:schemeClr val="bg1">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artisticPencilSketch trans="100000" pressure="0"/>
                    </a14:imgEffect>
                    <a14:imgEffect>
                      <a14:sharpenSoften amount="-100000"/>
                    </a14:imgEffect>
                    <a14:imgEffect>
                      <a14:brightnessContrast bright="74000"/>
                    </a14:imgEffect>
                  </a14:imgLayer>
                </a14:imgProps>
              </a:ext>
              <a:ext uri="{28A0092B-C50C-407E-A947-70E740481C1C}">
                <a14:useLocalDpi xmlns:a14="http://schemas.microsoft.com/office/drawing/2010/main" val="0"/>
              </a:ext>
            </a:extLst>
          </a:blip>
          <a:stretch>
            <a:fillRect/>
          </a:stretch>
        </p:blipFill>
        <p:spPr>
          <a:xfrm>
            <a:off x="0" y="-7840"/>
            <a:ext cx="9235719" cy="6858000"/>
          </a:xfrm>
          <a:prstGeom prst="rect">
            <a:avLst/>
          </a:prstGeom>
          <a:ln>
            <a:noFill/>
          </a:ln>
          <a:effectLst>
            <a:glow rad="368300">
              <a:schemeClr val="accent1">
                <a:alpha val="40000"/>
              </a:schemeClr>
            </a:glow>
            <a:outerShdw dist="139700" dir="2700000" algn="tl" rotWithShape="0">
              <a:srgbClr val="333333"/>
            </a:outerShdw>
            <a:softEdge rad="25400"/>
          </a:effectLst>
        </p:spPr>
      </p:pic>
      <p:sp>
        <p:nvSpPr>
          <p:cNvPr id="3" name="TextBox 2"/>
          <p:cNvSpPr txBox="1"/>
          <p:nvPr/>
        </p:nvSpPr>
        <p:spPr>
          <a:xfrm>
            <a:off x="179512" y="44624"/>
            <a:ext cx="8568952" cy="5940088"/>
          </a:xfrm>
          <a:prstGeom prst="rect">
            <a:avLst/>
          </a:prstGeom>
          <a:noFill/>
        </p:spPr>
        <p:txBody>
          <a:bodyPr wrap="square" rtlCol="0">
            <a:spAutoFit/>
          </a:bodyPr>
          <a:lstStyle/>
          <a:p>
            <a:pPr algn="ctr"/>
            <a:r>
              <a:rPr lang="en-CA" sz="3200" b="1" dirty="0"/>
              <a:t>Asia</a:t>
            </a:r>
          </a:p>
          <a:p>
            <a:pPr marL="457200" indent="-457200">
              <a:buFont typeface="Wingdings" pitchFamily="2" charset="2"/>
              <a:buChar char="v"/>
            </a:pPr>
            <a:r>
              <a:rPr lang="en-CA" sz="3200" dirty="0" smtClean="0"/>
              <a:t>Digital </a:t>
            </a:r>
            <a:r>
              <a:rPr lang="en-CA" sz="3200" dirty="0"/>
              <a:t>storytelling software now includes some of the minority languages of China </a:t>
            </a:r>
            <a:r>
              <a:rPr lang="en-CA" sz="2000" dirty="0"/>
              <a:t>(http://www.chinasmack.com/2013/stories/phonemica-americans-mapping-and-preserving-chinese-dialects.html). </a:t>
            </a:r>
          </a:p>
          <a:p>
            <a:pPr marL="457200" indent="-457200">
              <a:buFont typeface="Wingdings" pitchFamily="2" charset="2"/>
              <a:buChar char="v"/>
            </a:pPr>
            <a:r>
              <a:rPr lang="en-CA" sz="3200" dirty="0" smtClean="0"/>
              <a:t>Folklore </a:t>
            </a:r>
            <a:r>
              <a:rPr lang="en-CA" sz="3200" dirty="0"/>
              <a:t>recordings and an online dictionary have been completed for the Ainu language of Japan </a:t>
            </a:r>
            <a:r>
              <a:rPr lang="en-CA" sz="2000" dirty="0"/>
              <a:t>(http://scholarspace.manoa.hawaii.edu/bitstream/handle/ 10125/5110/5110.pdf?sequence=2). </a:t>
            </a:r>
          </a:p>
          <a:p>
            <a:pPr marL="457200" indent="-457200">
              <a:buFont typeface="Wingdings" pitchFamily="2" charset="2"/>
              <a:buChar char="v"/>
            </a:pPr>
            <a:r>
              <a:rPr lang="en-CA" sz="3200" dirty="0" smtClean="0"/>
              <a:t>Lessons </a:t>
            </a:r>
            <a:r>
              <a:rPr lang="en-CA" sz="3200" dirty="0"/>
              <a:t>in the Tajik language of Uzbekistan are now available on YouTube (http://www.youtube.com/watch?v=iWlSuuGMMbc)</a:t>
            </a:r>
          </a:p>
        </p:txBody>
      </p:sp>
    </p:spTree>
    <p:extLst>
      <p:ext uri="{BB962C8B-B14F-4D97-AF65-F5344CB8AC3E}">
        <p14:creationId xmlns:p14="http://schemas.microsoft.com/office/powerpoint/2010/main" val="336791347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40000"/>
                <a:satMod val="350000"/>
                <a:lumMod val="97000"/>
              </a:schemeClr>
            </a:gs>
            <a:gs pos="40000">
              <a:schemeClr val="bg1">
                <a:tint val="45000"/>
                <a:shade val="99000"/>
                <a:satMod val="350000"/>
              </a:schemeClr>
            </a:gs>
            <a:gs pos="100000">
              <a:schemeClr val="bg1">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artisticPencilSketch trans="100000" pressure="0"/>
                    </a14:imgEffect>
                    <a14:imgEffect>
                      <a14:sharpenSoften amount="-100000"/>
                    </a14:imgEffect>
                    <a14:imgEffect>
                      <a14:brightnessContrast bright="74000"/>
                    </a14:imgEffect>
                  </a14:imgLayer>
                </a14:imgProps>
              </a:ext>
              <a:ext uri="{28A0092B-C50C-407E-A947-70E740481C1C}">
                <a14:useLocalDpi xmlns:a14="http://schemas.microsoft.com/office/drawing/2010/main" val="0"/>
              </a:ext>
            </a:extLst>
          </a:blip>
          <a:stretch>
            <a:fillRect/>
          </a:stretch>
        </p:blipFill>
        <p:spPr>
          <a:xfrm>
            <a:off x="0" y="-7840"/>
            <a:ext cx="9235719" cy="6858000"/>
          </a:xfrm>
          <a:prstGeom prst="rect">
            <a:avLst/>
          </a:prstGeom>
          <a:ln>
            <a:noFill/>
          </a:ln>
          <a:effectLst>
            <a:glow rad="368300">
              <a:schemeClr val="accent1">
                <a:alpha val="40000"/>
              </a:schemeClr>
            </a:glow>
            <a:outerShdw dist="139700" dir="2700000" algn="tl" rotWithShape="0">
              <a:srgbClr val="333333"/>
            </a:outerShdw>
            <a:softEdge rad="25400"/>
          </a:effectLst>
        </p:spPr>
      </p:pic>
      <p:sp>
        <p:nvSpPr>
          <p:cNvPr id="3" name="TextBox 2"/>
          <p:cNvSpPr txBox="1"/>
          <p:nvPr/>
        </p:nvSpPr>
        <p:spPr>
          <a:xfrm>
            <a:off x="1115616" y="1700808"/>
            <a:ext cx="7632848" cy="369332"/>
          </a:xfrm>
          <a:prstGeom prst="rect">
            <a:avLst/>
          </a:prstGeom>
          <a:noFill/>
        </p:spPr>
        <p:txBody>
          <a:bodyPr wrap="square" rtlCol="0">
            <a:spAutoFit/>
          </a:bodyPr>
          <a:lstStyle/>
          <a:p>
            <a:endParaRPr lang="en-CA" dirty="0"/>
          </a:p>
        </p:txBody>
      </p:sp>
      <p:sp>
        <p:nvSpPr>
          <p:cNvPr id="4" name="Rectangle 3"/>
          <p:cNvSpPr/>
          <p:nvPr/>
        </p:nvSpPr>
        <p:spPr>
          <a:xfrm>
            <a:off x="-5946" y="315814"/>
            <a:ext cx="9241665" cy="5201424"/>
          </a:xfrm>
          <a:prstGeom prst="rect">
            <a:avLst/>
          </a:prstGeom>
        </p:spPr>
        <p:txBody>
          <a:bodyPr wrap="square">
            <a:spAutoFit/>
          </a:bodyPr>
          <a:lstStyle/>
          <a:p>
            <a:pPr algn="ctr"/>
            <a:r>
              <a:rPr lang="en-CA" sz="3200" b="1" dirty="0"/>
              <a:t>Arctic</a:t>
            </a:r>
          </a:p>
          <a:p>
            <a:pPr marL="457200" indent="-457200">
              <a:buFont typeface="Wingdings" pitchFamily="2" charset="2"/>
              <a:buChar char="v"/>
            </a:pPr>
            <a:r>
              <a:rPr lang="en-CA" sz="3200" dirty="0" smtClean="0"/>
              <a:t>Asynchronous </a:t>
            </a:r>
            <a:r>
              <a:rPr lang="en-CA" sz="3200" dirty="0"/>
              <a:t>online lessons are available in Inuktitut, one of the languages of the Arctic </a:t>
            </a:r>
            <a:r>
              <a:rPr lang="en-CA" sz="2000" dirty="0"/>
              <a:t>(</a:t>
            </a:r>
            <a:r>
              <a:rPr lang="en-CA" sz="2000" dirty="0">
                <a:hlinkClick r:id="rId4"/>
              </a:rPr>
              <a:t>www.tusaalanga.ca/lesson/lessons</a:t>
            </a:r>
            <a:r>
              <a:rPr lang="en-CA" sz="2000" dirty="0" smtClean="0"/>
              <a:t>).</a:t>
            </a:r>
          </a:p>
          <a:p>
            <a:pPr marL="457200" indent="-457200">
              <a:buFont typeface="Wingdings" pitchFamily="2" charset="2"/>
              <a:buChar char="v"/>
            </a:pPr>
            <a:endParaRPr lang="en-CA" sz="2000" dirty="0"/>
          </a:p>
          <a:p>
            <a:endParaRPr lang="en-CA" sz="2000" dirty="0" smtClean="0"/>
          </a:p>
          <a:p>
            <a:endParaRPr lang="en-CA" sz="2000" dirty="0" smtClean="0"/>
          </a:p>
          <a:p>
            <a:pPr algn="ctr"/>
            <a:endParaRPr lang="en-CA" sz="2000" dirty="0"/>
          </a:p>
          <a:p>
            <a:pPr algn="ctr"/>
            <a:r>
              <a:rPr lang="nl-BE" sz="3200" b="1" dirty="0"/>
              <a:t>Middle East</a:t>
            </a:r>
            <a:endParaRPr lang="en-CA" sz="3200" dirty="0"/>
          </a:p>
          <a:p>
            <a:pPr marL="457200" lvl="0" indent="-457200">
              <a:buFont typeface="Wingdings" pitchFamily="2" charset="2"/>
              <a:buChar char="v"/>
            </a:pPr>
            <a:r>
              <a:rPr lang="en-CA" sz="3200" dirty="0"/>
              <a:t>Online storytelling in Chaldean, spoken in Iraq,  can help speakers achieve fluency </a:t>
            </a:r>
            <a:r>
              <a:rPr lang="en-CA" sz="2000" dirty="0"/>
              <a:t>(http://elalliance.org/projects/languages-of-the-middle-east/neo-aramaic/).</a:t>
            </a:r>
          </a:p>
          <a:p>
            <a:endParaRPr lang="en-CA" sz="2000" dirty="0"/>
          </a:p>
        </p:txBody>
      </p:sp>
    </p:spTree>
    <p:extLst>
      <p:ext uri="{BB962C8B-B14F-4D97-AF65-F5344CB8AC3E}">
        <p14:creationId xmlns:p14="http://schemas.microsoft.com/office/powerpoint/2010/main" val="110429799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40000"/>
                <a:satMod val="350000"/>
                <a:lumMod val="97000"/>
              </a:schemeClr>
            </a:gs>
            <a:gs pos="40000">
              <a:schemeClr val="bg1">
                <a:tint val="45000"/>
                <a:shade val="99000"/>
                <a:satMod val="350000"/>
              </a:schemeClr>
            </a:gs>
            <a:gs pos="100000">
              <a:schemeClr val="bg1">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artisticPencilSketch trans="100000" pressure="0"/>
                    </a14:imgEffect>
                    <a14:imgEffect>
                      <a14:sharpenSoften amount="-100000"/>
                    </a14:imgEffect>
                    <a14:imgEffect>
                      <a14:brightnessContrast bright="74000"/>
                    </a14:imgEffect>
                  </a14:imgLayer>
                </a14:imgProps>
              </a:ext>
              <a:ext uri="{28A0092B-C50C-407E-A947-70E740481C1C}">
                <a14:useLocalDpi xmlns:a14="http://schemas.microsoft.com/office/drawing/2010/main" val="0"/>
              </a:ext>
            </a:extLst>
          </a:blip>
          <a:stretch>
            <a:fillRect/>
          </a:stretch>
        </p:blipFill>
        <p:spPr>
          <a:xfrm>
            <a:off x="0" y="-7840"/>
            <a:ext cx="9235719" cy="6858000"/>
          </a:xfrm>
          <a:prstGeom prst="rect">
            <a:avLst/>
          </a:prstGeom>
          <a:ln>
            <a:noFill/>
          </a:ln>
          <a:effectLst>
            <a:glow rad="368300">
              <a:schemeClr val="accent1">
                <a:alpha val="40000"/>
              </a:schemeClr>
            </a:glow>
            <a:outerShdw dist="139700" dir="2700000" algn="tl" rotWithShape="0">
              <a:srgbClr val="333333"/>
            </a:outerShdw>
            <a:softEdge rad="25400"/>
          </a:effectLst>
        </p:spPr>
      </p:pic>
      <p:sp>
        <p:nvSpPr>
          <p:cNvPr id="3" name="TextBox 2"/>
          <p:cNvSpPr txBox="1"/>
          <p:nvPr/>
        </p:nvSpPr>
        <p:spPr>
          <a:xfrm>
            <a:off x="1115616" y="1700808"/>
            <a:ext cx="7632848" cy="369332"/>
          </a:xfrm>
          <a:prstGeom prst="rect">
            <a:avLst/>
          </a:prstGeom>
          <a:noFill/>
        </p:spPr>
        <p:txBody>
          <a:bodyPr wrap="square" rtlCol="0">
            <a:spAutoFit/>
          </a:bodyPr>
          <a:lstStyle/>
          <a:p>
            <a:endParaRPr lang="en-CA" dirty="0"/>
          </a:p>
        </p:txBody>
      </p:sp>
      <p:sp>
        <p:nvSpPr>
          <p:cNvPr id="4" name="Rectangle 3"/>
          <p:cNvSpPr/>
          <p:nvPr/>
        </p:nvSpPr>
        <p:spPr>
          <a:xfrm>
            <a:off x="99611" y="260648"/>
            <a:ext cx="9036496" cy="4339650"/>
          </a:xfrm>
          <a:prstGeom prst="rect">
            <a:avLst/>
          </a:prstGeom>
        </p:spPr>
        <p:txBody>
          <a:bodyPr wrap="square">
            <a:spAutoFit/>
          </a:bodyPr>
          <a:lstStyle/>
          <a:p>
            <a:pPr algn="ctr"/>
            <a:r>
              <a:rPr lang="en-CA" sz="3200" b="1" dirty="0" smtClean="0"/>
              <a:t>Pacific</a:t>
            </a:r>
          </a:p>
          <a:p>
            <a:pPr algn="ctr"/>
            <a:endParaRPr lang="en-CA" sz="3200" b="1" dirty="0"/>
          </a:p>
          <a:p>
            <a:pPr marL="457200" indent="-457200">
              <a:buFont typeface="Wingdings" pitchFamily="2" charset="2"/>
              <a:buChar char="v"/>
            </a:pPr>
            <a:r>
              <a:rPr lang="en-CA" sz="3200" dirty="0" smtClean="0"/>
              <a:t>Indigenous </a:t>
            </a:r>
            <a:r>
              <a:rPr lang="en-CA" sz="3200" dirty="0"/>
              <a:t>sign language from Central Australia can now be learned via online videos </a:t>
            </a:r>
            <a:r>
              <a:rPr lang="en-CA" sz="2000" dirty="0"/>
              <a:t>(http://iltyemiltyem.com/sign/). </a:t>
            </a:r>
          </a:p>
          <a:p>
            <a:pPr marL="457200" indent="-457200">
              <a:buFont typeface="Wingdings" pitchFamily="2" charset="2"/>
              <a:buChar char="v"/>
            </a:pPr>
            <a:r>
              <a:rPr lang="en-CA" sz="3200" dirty="0" smtClean="0"/>
              <a:t>An </a:t>
            </a:r>
            <a:r>
              <a:rPr lang="en-CA" sz="3200" dirty="0"/>
              <a:t>online dictionary has been created for the Rapa Nui language of Easter Island </a:t>
            </a:r>
            <a:r>
              <a:rPr lang="en-CA" sz="2000" dirty="0"/>
              <a:t>(Makihara, 2004)</a:t>
            </a:r>
          </a:p>
          <a:p>
            <a:pPr marL="457200" indent="-457200">
              <a:buFont typeface="Wingdings" pitchFamily="2" charset="2"/>
              <a:buChar char="v"/>
            </a:pPr>
            <a:r>
              <a:rPr lang="en-CA" sz="3200" dirty="0" smtClean="0"/>
              <a:t>Digital </a:t>
            </a:r>
            <a:r>
              <a:rPr lang="en-CA" sz="3200" dirty="0"/>
              <a:t>storytelling in Pacific Island languages are available </a:t>
            </a:r>
            <a:r>
              <a:rPr lang="en-CA" sz="3200" dirty="0" smtClean="0"/>
              <a:t>through </a:t>
            </a:r>
            <a:r>
              <a:rPr lang="en-CA" sz="2000" dirty="0" smtClean="0"/>
              <a:t>http</a:t>
            </a:r>
            <a:r>
              <a:rPr lang="en-CA" sz="2000" dirty="0"/>
              <a:t>://italklibrary.com/</a:t>
            </a:r>
          </a:p>
        </p:txBody>
      </p:sp>
    </p:spTree>
    <p:extLst>
      <p:ext uri="{BB962C8B-B14F-4D97-AF65-F5344CB8AC3E}">
        <p14:creationId xmlns:p14="http://schemas.microsoft.com/office/powerpoint/2010/main" val="415315723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40000"/>
                <a:satMod val="350000"/>
                <a:lumMod val="97000"/>
              </a:schemeClr>
            </a:gs>
            <a:gs pos="40000">
              <a:schemeClr val="bg1">
                <a:tint val="45000"/>
                <a:shade val="99000"/>
                <a:satMod val="350000"/>
              </a:schemeClr>
            </a:gs>
            <a:gs pos="100000">
              <a:schemeClr val="bg1">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artisticPencilSketch trans="100000" pressure="0"/>
                    </a14:imgEffect>
                    <a14:imgEffect>
                      <a14:sharpenSoften amount="-100000"/>
                    </a14:imgEffect>
                    <a14:imgEffect>
                      <a14:brightnessContrast bright="74000"/>
                    </a14:imgEffect>
                  </a14:imgLayer>
                </a14:imgProps>
              </a:ext>
              <a:ext uri="{28A0092B-C50C-407E-A947-70E740481C1C}">
                <a14:useLocalDpi xmlns:a14="http://schemas.microsoft.com/office/drawing/2010/main" val="0"/>
              </a:ext>
            </a:extLst>
          </a:blip>
          <a:stretch>
            <a:fillRect/>
          </a:stretch>
        </p:blipFill>
        <p:spPr>
          <a:xfrm>
            <a:off x="0" y="-7840"/>
            <a:ext cx="9235719" cy="6858000"/>
          </a:xfrm>
          <a:prstGeom prst="rect">
            <a:avLst/>
          </a:prstGeom>
          <a:ln>
            <a:noFill/>
          </a:ln>
          <a:effectLst>
            <a:glow rad="368300">
              <a:schemeClr val="accent1">
                <a:alpha val="40000"/>
              </a:schemeClr>
            </a:glow>
            <a:outerShdw dist="139700" dir="2700000" algn="tl" rotWithShape="0">
              <a:srgbClr val="333333"/>
            </a:outerShdw>
            <a:softEdge rad="25400"/>
          </a:effec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293752"/>
            <a:ext cx="8496944" cy="637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553204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40000"/>
                <a:satMod val="350000"/>
                <a:lumMod val="97000"/>
              </a:schemeClr>
            </a:gs>
            <a:gs pos="40000">
              <a:schemeClr val="bg1">
                <a:tint val="45000"/>
                <a:shade val="99000"/>
                <a:satMod val="350000"/>
              </a:schemeClr>
            </a:gs>
            <a:gs pos="100000">
              <a:schemeClr val="bg1">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artisticChalkSketch/>
                    </a14:imgEffect>
                    <a14:imgEffect>
                      <a14:sharpenSoften amount="-100000"/>
                    </a14:imgEffect>
                    <a14:imgEffect>
                      <a14:brightnessContrast bright="74000"/>
                    </a14:imgEffect>
                  </a14:imgLayer>
                </a14:imgProps>
              </a:ext>
              <a:ext uri="{28A0092B-C50C-407E-A947-70E740481C1C}">
                <a14:useLocalDpi xmlns:a14="http://schemas.microsoft.com/office/drawing/2010/main" val="0"/>
              </a:ext>
            </a:extLst>
          </a:blip>
          <a:stretch>
            <a:fillRect/>
          </a:stretch>
        </p:blipFill>
        <p:spPr>
          <a:xfrm>
            <a:off x="-103389" y="-7840"/>
            <a:ext cx="9235719" cy="6858000"/>
          </a:xfrm>
          <a:prstGeom prst="rect">
            <a:avLst/>
          </a:prstGeom>
          <a:ln>
            <a:noFill/>
          </a:ln>
          <a:effectLst>
            <a:glow rad="368300">
              <a:schemeClr val="accent1">
                <a:alpha val="40000"/>
              </a:schemeClr>
            </a:glow>
            <a:outerShdw dist="139700" dir="2700000" algn="tl" rotWithShape="0">
              <a:srgbClr val="333333"/>
            </a:outerShdw>
            <a:softEdge rad="25400"/>
          </a:effectLst>
        </p:spPr>
      </p:pic>
      <p:sp>
        <p:nvSpPr>
          <p:cNvPr id="4" name="TextBox 3"/>
          <p:cNvSpPr txBox="1"/>
          <p:nvPr/>
        </p:nvSpPr>
        <p:spPr>
          <a:xfrm>
            <a:off x="107504" y="46335"/>
            <a:ext cx="8817834" cy="1077218"/>
          </a:xfrm>
          <a:prstGeom prst="rect">
            <a:avLst/>
          </a:prstGeom>
          <a:noFill/>
        </p:spPr>
        <p:txBody>
          <a:bodyPr wrap="square" rtlCol="0">
            <a:spAutoFit/>
          </a:bodyPr>
          <a:lstStyle/>
          <a:p>
            <a:pPr algn="ctr"/>
            <a:r>
              <a:rPr lang="en-CA" sz="3200" b="1" dirty="0" smtClean="0">
                <a:solidFill>
                  <a:schemeClr val="tx2"/>
                </a:solidFill>
              </a:rPr>
              <a:t>Migration,  Colonialism, Expansionism, Shifting Borders, Displacement, Mandated Assimilation</a:t>
            </a:r>
            <a:endParaRPr lang="en-CA" sz="3200" b="1" dirty="0">
              <a:solidFill>
                <a:schemeClr val="tx2"/>
              </a:solidFill>
            </a:endParaRPr>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4470" y="1268760"/>
            <a:ext cx="7620000" cy="3886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197" y="2906322"/>
            <a:ext cx="2926622" cy="3686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23601" y="5301208"/>
            <a:ext cx="1201737" cy="1119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724128" y="5860802"/>
            <a:ext cx="1792378" cy="369332"/>
          </a:xfrm>
          <a:prstGeom prst="rect">
            <a:avLst/>
          </a:prstGeom>
          <a:noFill/>
        </p:spPr>
        <p:txBody>
          <a:bodyPr wrap="square" rtlCol="0">
            <a:spAutoFit/>
          </a:bodyPr>
          <a:lstStyle/>
          <a:p>
            <a:r>
              <a:rPr lang="en-CA" dirty="0" err="1" smtClean="0"/>
              <a:t>Bratt-Paulston</a:t>
            </a:r>
            <a:endParaRPr lang="en-CA" dirty="0"/>
          </a:p>
        </p:txBody>
      </p:sp>
    </p:spTree>
    <p:extLst>
      <p:ext uri="{BB962C8B-B14F-4D97-AF65-F5344CB8AC3E}">
        <p14:creationId xmlns:p14="http://schemas.microsoft.com/office/powerpoint/2010/main" val="200024682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40000"/>
                <a:satMod val="350000"/>
                <a:lumMod val="97000"/>
              </a:schemeClr>
            </a:gs>
            <a:gs pos="40000">
              <a:schemeClr val="bg1">
                <a:tint val="45000"/>
                <a:shade val="99000"/>
                <a:satMod val="350000"/>
              </a:schemeClr>
            </a:gs>
            <a:gs pos="100000">
              <a:schemeClr val="bg1">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artisticPencilSketch trans="100000" pressure="0"/>
                    </a14:imgEffect>
                    <a14:imgEffect>
                      <a14:sharpenSoften amount="-100000"/>
                    </a14:imgEffect>
                    <a14:imgEffect>
                      <a14:brightnessContrast bright="74000"/>
                    </a14:imgEffect>
                  </a14:imgLayer>
                </a14:imgProps>
              </a:ext>
              <a:ext uri="{28A0092B-C50C-407E-A947-70E740481C1C}">
                <a14:useLocalDpi xmlns:a14="http://schemas.microsoft.com/office/drawing/2010/main" val="0"/>
              </a:ext>
            </a:extLst>
          </a:blip>
          <a:stretch>
            <a:fillRect/>
          </a:stretch>
        </p:blipFill>
        <p:spPr>
          <a:xfrm>
            <a:off x="107504" y="-7840"/>
            <a:ext cx="9235719" cy="6858000"/>
          </a:xfrm>
          <a:prstGeom prst="rect">
            <a:avLst/>
          </a:prstGeom>
          <a:ln>
            <a:noFill/>
          </a:ln>
          <a:effectLst>
            <a:glow rad="368300">
              <a:schemeClr val="accent1">
                <a:alpha val="40000"/>
              </a:schemeClr>
            </a:glow>
            <a:outerShdw dist="139700" dir="2700000" algn="tl" rotWithShape="0">
              <a:srgbClr val="333333"/>
            </a:outerShdw>
            <a:softEdge rad="25400"/>
          </a:effectLst>
        </p:spPr>
      </p:pic>
      <p:sp>
        <p:nvSpPr>
          <p:cNvPr id="3" name="TextBox 2"/>
          <p:cNvSpPr txBox="1"/>
          <p:nvPr/>
        </p:nvSpPr>
        <p:spPr>
          <a:xfrm>
            <a:off x="2267744" y="1196752"/>
            <a:ext cx="4824536" cy="5509200"/>
          </a:xfrm>
          <a:prstGeom prst="rect">
            <a:avLst/>
          </a:prstGeom>
          <a:noFill/>
        </p:spPr>
        <p:txBody>
          <a:bodyPr wrap="square" rtlCol="0">
            <a:spAutoFit/>
          </a:bodyPr>
          <a:lstStyle/>
          <a:p>
            <a:pPr algn="ctr"/>
            <a:r>
              <a:rPr lang="en-CA" sz="3200" dirty="0" smtClean="0"/>
              <a:t>Thank you for your interest.</a:t>
            </a:r>
          </a:p>
          <a:p>
            <a:pPr algn="ctr"/>
            <a:endParaRPr lang="en-CA" sz="3200" dirty="0"/>
          </a:p>
          <a:p>
            <a:pPr algn="ctr"/>
            <a:r>
              <a:rPr lang="en-CA" sz="3200" dirty="0" smtClean="0"/>
              <a:t>Now over to you for questions…</a:t>
            </a:r>
          </a:p>
          <a:p>
            <a:pPr algn="ctr"/>
            <a:endParaRPr lang="en-CA" sz="3200" dirty="0"/>
          </a:p>
          <a:p>
            <a:pPr algn="ctr"/>
            <a:endParaRPr lang="en-CA" sz="3200" dirty="0" smtClean="0"/>
          </a:p>
          <a:p>
            <a:pPr algn="ctr"/>
            <a:endParaRPr lang="en-CA" sz="3200" dirty="0"/>
          </a:p>
          <a:p>
            <a:pPr algn="ctr"/>
            <a:r>
              <a:rPr lang="en-CA" sz="3200" dirty="0" smtClean="0"/>
              <a:t>Dr. Allyson Eamer</a:t>
            </a:r>
          </a:p>
          <a:p>
            <a:pPr algn="ctr"/>
            <a:r>
              <a:rPr lang="en-CA" sz="3200" dirty="0" smtClean="0"/>
              <a:t>Faculty of Education</a:t>
            </a:r>
          </a:p>
          <a:p>
            <a:pPr algn="ctr"/>
            <a:r>
              <a:rPr lang="en-CA" sz="3200" dirty="0" smtClean="0"/>
              <a:t>UOIT</a:t>
            </a:r>
          </a:p>
          <a:p>
            <a:pPr algn="ctr"/>
            <a:r>
              <a:rPr lang="en-CA" sz="3200" dirty="0" smtClean="0"/>
              <a:t>Ontario, Canada</a:t>
            </a:r>
            <a:endParaRPr lang="en-CA" sz="3200" dirty="0"/>
          </a:p>
        </p:txBody>
      </p:sp>
    </p:spTree>
    <p:extLst>
      <p:ext uri="{BB962C8B-B14F-4D97-AF65-F5344CB8AC3E}">
        <p14:creationId xmlns:p14="http://schemas.microsoft.com/office/powerpoint/2010/main" val="40822718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6146" name="Title 1"/>
          <p:cNvSpPr>
            <a:spLocks noGrp="1"/>
          </p:cNvSpPr>
          <p:nvPr>
            <p:ph type="title"/>
          </p:nvPr>
        </p:nvSpPr>
        <p:spPr>
          <a:xfrm>
            <a:off x="0" y="404664"/>
            <a:ext cx="9144000" cy="914400"/>
          </a:xfrm>
        </p:spPr>
        <p:txBody>
          <a:bodyPr/>
          <a:lstStyle/>
          <a:p>
            <a:r>
              <a:rPr lang="en-US" dirty="0" smtClean="0"/>
              <a:t>Language as a power struggle</a:t>
            </a:r>
            <a:endParaRPr lang="en-CA" dirty="0" smtClean="0"/>
          </a:p>
        </p:txBody>
      </p:sp>
      <p:sp>
        <p:nvSpPr>
          <p:cNvPr id="6147" name="Content Placeholder 2"/>
          <p:cNvSpPr>
            <a:spLocks noGrp="1"/>
          </p:cNvSpPr>
          <p:nvPr>
            <p:ph idx="1"/>
          </p:nvPr>
        </p:nvSpPr>
        <p:spPr>
          <a:xfrm>
            <a:off x="457200" y="1600200"/>
            <a:ext cx="8507288" cy="4525963"/>
          </a:xfrm>
          <a:solidFill>
            <a:schemeClr val="accent5"/>
          </a:solidFill>
        </p:spPr>
        <p:txBody>
          <a:bodyPr/>
          <a:lstStyle/>
          <a:p>
            <a:pPr>
              <a:buFontTx/>
              <a:buNone/>
            </a:pPr>
            <a:r>
              <a:rPr lang="en-CA" dirty="0" smtClean="0"/>
              <a:t> A language is a dialect with an army and a navy.”       </a:t>
            </a:r>
            <a:r>
              <a:rPr lang="en-US" sz="2000" dirty="0" smtClean="0"/>
              <a:t>			Yiddish linguist Max </a:t>
            </a:r>
            <a:r>
              <a:rPr lang="en-US" sz="2000" dirty="0" err="1" smtClean="0"/>
              <a:t>Weinreich</a:t>
            </a:r>
            <a:endParaRPr lang="en-US" sz="2000" dirty="0" smtClean="0"/>
          </a:p>
          <a:p>
            <a:pPr>
              <a:buFontTx/>
              <a:buNone/>
            </a:pPr>
            <a:endParaRPr lang="en-US" sz="2000" dirty="0" smtClean="0"/>
          </a:p>
          <a:p>
            <a:pPr>
              <a:buFontTx/>
              <a:buNone/>
            </a:pPr>
            <a:r>
              <a:rPr lang="en-US" sz="2000" dirty="0" smtClean="0"/>
              <a:t>	The army and the navy are metaphors for the 21</a:t>
            </a:r>
            <a:r>
              <a:rPr lang="en-US" sz="2000" baseline="30000" dirty="0" smtClean="0"/>
              <a:t>st</a:t>
            </a:r>
            <a:r>
              <a:rPr lang="en-US" sz="2000" dirty="0" smtClean="0"/>
              <a:t> century reality of the power wielded when education, governance, and health care are conducted in a dominant language.</a:t>
            </a:r>
            <a:endParaRPr lang="en-CA" sz="2000" dirty="0" smtClean="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64288" y="3883308"/>
            <a:ext cx="1767043" cy="2229707"/>
          </a:xfrm>
          <a:prstGeom prst="rect">
            <a:avLst/>
          </a:prstGeom>
        </p:spPr>
      </p:pic>
    </p:spTree>
    <p:extLst>
      <p:ext uri="{BB962C8B-B14F-4D97-AF65-F5344CB8AC3E}">
        <p14:creationId xmlns:p14="http://schemas.microsoft.com/office/powerpoint/2010/main" val="177920295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pPr eaLnBrk="1" hangingPunct="1"/>
            <a:r>
              <a:rPr lang="en-US" smtClean="0"/>
              <a:t>Language Revitalization</a:t>
            </a:r>
            <a:endParaRPr lang="en-CA" smtClean="0"/>
          </a:p>
        </p:txBody>
      </p:sp>
      <p:sp>
        <p:nvSpPr>
          <p:cNvPr id="18435" name="Content Placeholder 2"/>
          <p:cNvSpPr>
            <a:spLocks noGrp="1"/>
          </p:cNvSpPr>
          <p:nvPr>
            <p:ph idx="1"/>
          </p:nvPr>
        </p:nvSpPr>
        <p:spPr/>
        <p:txBody>
          <a:bodyPr/>
          <a:lstStyle/>
          <a:p>
            <a:pPr algn="ctr" eaLnBrk="1" hangingPunct="1">
              <a:spcBef>
                <a:spcPts val="0"/>
              </a:spcBef>
            </a:pPr>
            <a:r>
              <a:rPr lang="en-US" dirty="0" smtClean="0"/>
              <a:t>Rescuing a language from near extinction due to colonialism, expansionism, assimilationist policy, migration (in </a:t>
            </a:r>
            <a:r>
              <a:rPr lang="en-US" dirty="0" err="1" smtClean="0"/>
              <a:t>diasporic</a:t>
            </a:r>
            <a:r>
              <a:rPr lang="en-US" dirty="0" smtClean="0"/>
              <a:t> communities)</a:t>
            </a:r>
          </a:p>
          <a:p>
            <a:pPr algn="ctr" eaLnBrk="1" hangingPunct="1">
              <a:spcBef>
                <a:spcPts val="0"/>
              </a:spcBef>
              <a:buFontTx/>
              <a:buNone/>
            </a:pPr>
            <a:r>
              <a:rPr lang="en-US" dirty="0" smtClean="0"/>
              <a:t>and more recently… globalization</a:t>
            </a:r>
          </a:p>
          <a:p>
            <a:pPr eaLnBrk="1" hangingPunct="1">
              <a:buFontTx/>
              <a:buNone/>
            </a:pPr>
            <a:endParaRPr lang="en-US" dirty="0" smtClean="0"/>
          </a:p>
          <a:p>
            <a:pPr eaLnBrk="1" hangingPunct="1">
              <a:buFontTx/>
              <a:buNone/>
            </a:pPr>
            <a:endParaRPr lang="en-CA" dirty="0" smtClean="0"/>
          </a:p>
        </p:txBody>
      </p:sp>
    </p:spTree>
    <p:extLst>
      <p:ext uri="{BB962C8B-B14F-4D97-AF65-F5344CB8AC3E}">
        <p14:creationId xmlns:p14="http://schemas.microsoft.com/office/powerpoint/2010/main" val="366133866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40000"/>
                <a:satMod val="350000"/>
                <a:lumMod val="97000"/>
              </a:schemeClr>
            </a:gs>
            <a:gs pos="40000">
              <a:schemeClr val="bg1">
                <a:tint val="45000"/>
                <a:shade val="99000"/>
                <a:satMod val="350000"/>
              </a:schemeClr>
            </a:gs>
            <a:gs pos="100000">
              <a:schemeClr val="bg1">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artisticPencilSketch trans="100000" pressure="0"/>
                    </a14:imgEffect>
                    <a14:imgEffect>
                      <a14:sharpenSoften amount="-100000"/>
                    </a14:imgEffect>
                    <a14:imgEffect>
                      <a14:brightnessContrast bright="74000"/>
                    </a14:imgEffect>
                  </a14:imgLayer>
                </a14:imgProps>
              </a:ext>
              <a:ext uri="{28A0092B-C50C-407E-A947-70E740481C1C}">
                <a14:useLocalDpi xmlns:a14="http://schemas.microsoft.com/office/drawing/2010/main" val="0"/>
              </a:ext>
            </a:extLst>
          </a:blip>
          <a:stretch>
            <a:fillRect/>
          </a:stretch>
        </p:blipFill>
        <p:spPr>
          <a:xfrm>
            <a:off x="107504" y="-7840"/>
            <a:ext cx="9235719" cy="6858000"/>
          </a:xfrm>
          <a:prstGeom prst="rect">
            <a:avLst/>
          </a:prstGeom>
          <a:ln>
            <a:noFill/>
          </a:ln>
          <a:effectLst>
            <a:glow rad="368300">
              <a:schemeClr val="accent1">
                <a:alpha val="40000"/>
              </a:schemeClr>
            </a:glow>
            <a:outerShdw dist="139700" dir="2700000" algn="tl" rotWithShape="0">
              <a:srgbClr val="333333"/>
            </a:outerShdw>
            <a:softEdge rad="25400"/>
          </a:effectLst>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135" y="318727"/>
            <a:ext cx="8865865" cy="6552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426462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991600" cy="1219200"/>
          </a:xfrm>
        </p:spPr>
        <p:txBody>
          <a:bodyPr/>
          <a:lstStyle/>
          <a:p>
            <a:pPr eaLnBrk="1" hangingPunct="1">
              <a:defRPr/>
            </a:pPr>
            <a:r>
              <a:rPr lang="en-US" sz="2000" dirty="0" smtClean="0">
                <a:solidFill>
                  <a:schemeClr val="accent5">
                    <a:lumMod val="50000"/>
                  </a:schemeClr>
                </a:solidFill>
              </a:rPr>
              <a:t>2005 United Nations World summit on the Information Society</a:t>
            </a:r>
            <a:endParaRPr lang="en-CA" sz="2000" dirty="0">
              <a:solidFill>
                <a:schemeClr val="accent5">
                  <a:lumMod val="50000"/>
                </a:schemeClr>
              </a:solidFill>
            </a:endParaRPr>
          </a:p>
        </p:txBody>
      </p:sp>
      <p:sp>
        <p:nvSpPr>
          <p:cNvPr id="20483" name="Content Placeholder 2"/>
          <p:cNvSpPr>
            <a:spLocks noGrp="1"/>
          </p:cNvSpPr>
          <p:nvPr>
            <p:ph idx="1"/>
          </p:nvPr>
        </p:nvSpPr>
        <p:spPr>
          <a:xfrm>
            <a:off x="533400" y="1524000"/>
            <a:ext cx="7772400" cy="4191000"/>
          </a:xfrm>
        </p:spPr>
        <p:txBody>
          <a:bodyPr/>
          <a:lstStyle/>
          <a:p>
            <a:pPr eaLnBrk="1" hangingPunct="1">
              <a:buFontTx/>
              <a:buNone/>
            </a:pPr>
            <a:r>
              <a:rPr lang="en-CA" i="1" smtClean="0"/>
              <a:t>	…promote the inclusion of all peoples in the Information Society through the development and use of local and/or indigenous languages in ICTs. We will continue</a:t>
            </a:r>
            <a:r>
              <a:rPr lang="en-CA" b="1" i="1" smtClean="0"/>
              <a:t> </a:t>
            </a:r>
            <a:r>
              <a:rPr lang="en-CA" i="1" smtClean="0"/>
              <a:t>our efforts to protect and promote cultural diversity, as well as cultural identities, within the Information Society. </a:t>
            </a:r>
            <a:endParaRPr lang="en-CA" smtClean="0"/>
          </a:p>
          <a:p>
            <a:pPr eaLnBrk="1" hangingPunct="1"/>
            <a:endParaRPr lang="en-CA" smtClean="0"/>
          </a:p>
        </p:txBody>
      </p:sp>
    </p:spTree>
    <p:extLst>
      <p:ext uri="{BB962C8B-B14F-4D97-AF65-F5344CB8AC3E}">
        <p14:creationId xmlns:p14="http://schemas.microsoft.com/office/powerpoint/2010/main" val="173139401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18434" name="Title 1"/>
          <p:cNvSpPr>
            <a:spLocks noGrp="1"/>
          </p:cNvSpPr>
          <p:nvPr>
            <p:ph type="title"/>
          </p:nvPr>
        </p:nvSpPr>
        <p:spPr>
          <a:xfrm>
            <a:off x="0" y="0"/>
            <a:ext cx="9144000" cy="1182762"/>
          </a:xfrm>
        </p:spPr>
        <p:txBody>
          <a:bodyPr>
            <a:normAutofit fontScale="90000"/>
          </a:bodyPr>
          <a:lstStyle/>
          <a:p>
            <a:r>
              <a:rPr lang="en-CA" sz="3100" dirty="0"/>
              <a:t>UNESCO’s 1996 Universal Declaration of Linguistic Rights:</a:t>
            </a:r>
            <a:r>
              <a:rPr lang="en-CA" dirty="0"/>
              <a:t/>
            </a:r>
            <a:br>
              <a:rPr lang="en-CA" dirty="0"/>
            </a:br>
            <a:endParaRPr lang="en-CA" dirty="0" smtClean="0"/>
          </a:p>
        </p:txBody>
      </p:sp>
      <p:sp>
        <p:nvSpPr>
          <p:cNvPr id="18435" name="Content Placeholder 2"/>
          <p:cNvSpPr>
            <a:spLocks noGrp="1"/>
          </p:cNvSpPr>
          <p:nvPr>
            <p:ph idx="1"/>
          </p:nvPr>
        </p:nvSpPr>
        <p:spPr>
          <a:xfrm>
            <a:off x="0" y="620688"/>
            <a:ext cx="8651304" cy="5949280"/>
          </a:xfrm>
        </p:spPr>
        <p:txBody>
          <a:bodyPr>
            <a:normAutofit fontScale="25000" lnSpcReduction="20000"/>
          </a:bodyPr>
          <a:lstStyle/>
          <a:p>
            <a:pPr marL="0" indent="0">
              <a:buNone/>
            </a:pPr>
            <a:r>
              <a:rPr lang="nl-BE" b="1" dirty="0"/>
              <a:t>	</a:t>
            </a:r>
            <a:endParaRPr lang="nl-BE" b="1" dirty="0" smtClean="0"/>
          </a:p>
          <a:p>
            <a:pPr marL="0" indent="0">
              <a:buNone/>
            </a:pPr>
            <a:r>
              <a:rPr lang="nl-BE" sz="6200" b="1" dirty="0"/>
              <a:t>	</a:t>
            </a:r>
            <a:r>
              <a:rPr lang="nl-BE" sz="6200" b="1" dirty="0" smtClean="0"/>
              <a:t>Article </a:t>
            </a:r>
            <a:r>
              <a:rPr lang="nl-BE" sz="6200" b="1" dirty="0"/>
              <a:t>3 (1)</a:t>
            </a:r>
            <a:endParaRPr lang="en-CA" sz="6200" dirty="0"/>
          </a:p>
          <a:p>
            <a:pPr marL="0" indent="0">
              <a:lnSpc>
                <a:spcPct val="170000"/>
              </a:lnSpc>
              <a:spcBef>
                <a:spcPts val="0"/>
              </a:spcBef>
              <a:buNone/>
            </a:pPr>
            <a:r>
              <a:rPr lang="nl-BE" sz="8000" dirty="0" smtClean="0"/>
              <a:t>This </a:t>
            </a:r>
            <a:r>
              <a:rPr lang="nl-BE" sz="8000" dirty="0"/>
              <a:t>Declaration considers the following to be inalienable personal rights </a:t>
            </a:r>
            <a:r>
              <a:rPr lang="nl-BE" sz="8000" dirty="0" smtClean="0"/>
              <a:t>which </a:t>
            </a:r>
            <a:r>
              <a:rPr lang="nl-BE" sz="8000" dirty="0"/>
              <a:t>may </a:t>
            </a:r>
            <a:r>
              <a:rPr lang="nl-BE" sz="8000" dirty="0" smtClean="0"/>
              <a:t>be exercised </a:t>
            </a:r>
            <a:r>
              <a:rPr lang="nl-BE" sz="8000" dirty="0"/>
              <a:t>in any situation: the right to be recognized as a </a:t>
            </a:r>
            <a:r>
              <a:rPr lang="nl-BE" sz="8000" dirty="0" smtClean="0"/>
              <a:t>member </a:t>
            </a:r>
            <a:r>
              <a:rPr lang="nl-BE" sz="8000" dirty="0"/>
              <a:t>of a language </a:t>
            </a:r>
            <a:r>
              <a:rPr lang="nl-BE" sz="8000" dirty="0" smtClean="0"/>
              <a:t>community</a:t>
            </a:r>
            <a:r>
              <a:rPr lang="nl-BE" sz="8000" dirty="0"/>
              <a:t>; the right to the use of one’s own </a:t>
            </a:r>
            <a:r>
              <a:rPr lang="nl-BE" sz="8000" dirty="0" smtClean="0"/>
              <a:t> language </a:t>
            </a:r>
            <a:r>
              <a:rPr lang="nl-BE" sz="8000" dirty="0"/>
              <a:t>both in private and in public; </a:t>
            </a:r>
            <a:r>
              <a:rPr lang="nl-BE" sz="8000" dirty="0" smtClean="0"/>
              <a:t> the right </a:t>
            </a:r>
            <a:r>
              <a:rPr lang="nl-BE" sz="8000" dirty="0"/>
              <a:t>to the use of one’s own </a:t>
            </a:r>
            <a:r>
              <a:rPr lang="nl-BE" sz="8000" dirty="0" smtClean="0"/>
              <a:t>name</a:t>
            </a:r>
            <a:r>
              <a:rPr lang="nl-BE" sz="8000" dirty="0"/>
              <a:t>; the right to interrelate and associate with other </a:t>
            </a:r>
            <a:r>
              <a:rPr lang="nl-BE" sz="8000" dirty="0" smtClean="0"/>
              <a:t>members </a:t>
            </a:r>
            <a:r>
              <a:rPr lang="nl-BE" sz="8000" dirty="0"/>
              <a:t>of one’s </a:t>
            </a:r>
            <a:r>
              <a:rPr lang="nl-BE" sz="8000" dirty="0" smtClean="0"/>
              <a:t>language </a:t>
            </a:r>
            <a:r>
              <a:rPr lang="nl-BE" sz="8000" dirty="0"/>
              <a:t>community of origin; [and] the right to maintain and develop </a:t>
            </a:r>
            <a:r>
              <a:rPr lang="nl-BE" sz="8000" dirty="0" smtClean="0"/>
              <a:t>one’s </a:t>
            </a:r>
            <a:r>
              <a:rPr lang="nl-BE" sz="8000" dirty="0"/>
              <a:t>own culture;</a:t>
            </a:r>
            <a:endParaRPr lang="en-CA" sz="8000" dirty="0"/>
          </a:p>
          <a:p>
            <a:pPr marL="0" indent="0">
              <a:buNone/>
            </a:pPr>
            <a:r>
              <a:rPr lang="nl-BE" sz="6200" b="1" dirty="0"/>
              <a:t>	Article 7 (1&amp;2)</a:t>
            </a:r>
            <a:endParaRPr lang="en-CA" sz="6200" dirty="0"/>
          </a:p>
          <a:p>
            <a:pPr marL="0" indent="0">
              <a:lnSpc>
                <a:spcPct val="170000"/>
              </a:lnSpc>
              <a:spcBef>
                <a:spcPts val="0"/>
              </a:spcBef>
              <a:buNone/>
            </a:pPr>
            <a:r>
              <a:rPr lang="nl-BE" sz="8000" dirty="0" smtClean="0"/>
              <a:t>All </a:t>
            </a:r>
            <a:r>
              <a:rPr lang="nl-BE" sz="8000" dirty="0"/>
              <a:t>languages are the expression of a collective identity and of a distinct way of </a:t>
            </a:r>
            <a:r>
              <a:rPr lang="nl-BE" sz="8000" dirty="0" smtClean="0"/>
              <a:t>perceiving </a:t>
            </a:r>
            <a:r>
              <a:rPr lang="nl-BE" sz="8000" dirty="0"/>
              <a:t>and describing reality and must therefore be able to enjoy </a:t>
            </a:r>
            <a:r>
              <a:rPr lang="nl-BE" sz="8000" dirty="0" smtClean="0"/>
              <a:t>the conditions </a:t>
            </a:r>
            <a:r>
              <a:rPr lang="nl-BE" sz="8000" dirty="0"/>
              <a:t>required for their development in all functions.  All languages are </a:t>
            </a:r>
            <a:r>
              <a:rPr lang="nl-BE" sz="8000" dirty="0" smtClean="0"/>
              <a:t>collectively </a:t>
            </a:r>
            <a:r>
              <a:rPr lang="nl-BE" sz="8000" dirty="0"/>
              <a:t>constituted  and are made available within a community for individual </a:t>
            </a:r>
            <a:r>
              <a:rPr lang="nl-BE" sz="8000" dirty="0" smtClean="0"/>
              <a:t>use </a:t>
            </a:r>
            <a:r>
              <a:rPr lang="nl-BE" sz="8000" dirty="0"/>
              <a:t>as tools of cohesion, identification, communication and creative expression.</a:t>
            </a:r>
            <a:endParaRPr lang="en-CA" sz="8000" dirty="0"/>
          </a:p>
          <a:p>
            <a:pPr marL="0" indent="0">
              <a:lnSpc>
                <a:spcPct val="170000"/>
              </a:lnSpc>
              <a:spcBef>
                <a:spcPts val="0"/>
              </a:spcBef>
              <a:buNone/>
            </a:pPr>
            <a:r>
              <a:rPr lang="nl-BE" sz="8000" dirty="0"/>
              <a:t> </a:t>
            </a:r>
            <a:endParaRPr lang="en-CA" sz="8000" dirty="0"/>
          </a:p>
          <a:p>
            <a:pPr marL="0" indent="0" algn="ctr" eaLnBrk="1" hangingPunct="1">
              <a:lnSpc>
                <a:spcPct val="170000"/>
              </a:lnSpc>
              <a:spcBef>
                <a:spcPts val="0"/>
              </a:spcBef>
              <a:buNone/>
            </a:pPr>
            <a:endParaRPr lang="en-US" sz="6200" dirty="0" smtClean="0"/>
          </a:p>
          <a:p>
            <a:pPr eaLnBrk="1" hangingPunct="1">
              <a:lnSpc>
                <a:spcPct val="170000"/>
              </a:lnSpc>
              <a:spcBef>
                <a:spcPts val="0"/>
              </a:spcBef>
              <a:buFontTx/>
              <a:buNone/>
            </a:pPr>
            <a:endParaRPr lang="en-US" sz="6200" dirty="0" smtClean="0"/>
          </a:p>
          <a:p>
            <a:pPr eaLnBrk="1" hangingPunct="1">
              <a:buFontTx/>
              <a:buNone/>
            </a:pPr>
            <a:endParaRPr lang="en-CA" dirty="0" smtClean="0"/>
          </a:p>
        </p:txBody>
      </p:sp>
    </p:spTree>
    <p:extLst>
      <p:ext uri="{BB962C8B-B14F-4D97-AF65-F5344CB8AC3E}">
        <p14:creationId xmlns:p14="http://schemas.microsoft.com/office/powerpoint/2010/main" val="209647723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8763000" cy="914400"/>
          </a:xfrm>
        </p:spPr>
        <p:txBody>
          <a:bodyPr/>
          <a:lstStyle/>
          <a:p>
            <a:pPr eaLnBrk="1" hangingPunct="1">
              <a:defRPr/>
            </a:pPr>
            <a:r>
              <a:rPr lang="en-US" dirty="0" smtClean="0">
                <a:solidFill>
                  <a:schemeClr val="accent5">
                    <a:lumMod val="50000"/>
                  </a:schemeClr>
                </a:solidFill>
              </a:rPr>
              <a:t>Canada, the U.S. and Australia</a:t>
            </a:r>
            <a:endParaRPr lang="en-CA" dirty="0">
              <a:solidFill>
                <a:schemeClr val="accent5">
                  <a:lumMod val="50000"/>
                </a:schemeClr>
              </a:solidFill>
            </a:endParaRPr>
          </a:p>
        </p:txBody>
      </p:sp>
      <p:sp>
        <p:nvSpPr>
          <p:cNvPr id="22531" name="Content Placeholder 2"/>
          <p:cNvSpPr>
            <a:spLocks noGrp="1"/>
          </p:cNvSpPr>
          <p:nvPr>
            <p:ph idx="1"/>
          </p:nvPr>
        </p:nvSpPr>
        <p:spPr>
          <a:xfrm>
            <a:off x="304800" y="1143000"/>
            <a:ext cx="8610600" cy="4724400"/>
          </a:xfrm>
        </p:spPr>
        <p:txBody>
          <a:bodyPr/>
          <a:lstStyle/>
          <a:p>
            <a:pPr marL="0" indent="0" algn="ctr" eaLnBrk="1" hangingPunct="1">
              <a:buNone/>
            </a:pPr>
            <a:r>
              <a:rPr lang="en-US" sz="2400" dirty="0" smtClean="0"/>
              <a:t>The legacy of residential schools for our aboriginal peoples</a:t>
            </a:r>
          </a:p>
          <a:p>
            <a:pPr eaLnBrk="1" hangingPunct="1"/>
            <a:endParaRPr lang="en-US" dirty="0" smtClean="0"/>
          </a:p>
          <a:p>
            <a:pPr eaLnBrk="1" hangingPunct="1">
              <a:buFontTx/>
              <a:buNone/>
            </a:pPr>
            <a:r>
              <a:rPr lang="en-CA" dirty="0" smtClean="0"/>
              <a:t>	</a:t>
            </a:r>
          </a:p>
          <a:p>
            <a:pPr eaLnBrk="1" hangingPunct="1">
              <a:spcBef>
                <a:spcPts val="0"/>
              </a:spcBef>
              <a:buFontTx/>
              <a:buNone/>
            </a:pPr>
            <a:r>
              <a:rPr lang="en-CA" dirty="0" smtClean="0"/>
              <a:t>   </a:t>
            </a:r>
          </a:p>
          <a:p>
            <a:pPr eaLnBrk="1" hangingPunct="1">
              <a:spcBef>
                <a:spcPts val="0"/>
              </a:spcBef>
              <a:buFontTx/>
              <a:buNone/>
            </a:pPr>
            <a:endParaRPr lang="en-CA" sz="2400" dirty="0"/>
          </a:p>
          <a:p>
            <a:pPr eaLnBrk="1" hangingPunct="1">
              <a:spcBef>
                <a:spcPts val="0"/>
              </a:spcBef>
              <a:buFontTx/>
              <a:buNone/>
            </a:pPr>
            <a:r>
              <a:rPr lang="en-CA" sz="2400" dirty="0" smtClean="0"/>
              <a:t>	“kill the Indian in the child” by separating children from their parents in order to ‘civilize’ them, convert them to Christianity and replace their mother tongues with English</a:t>
            </a:r>
            <a:r>
              <a:rPr lang="en-CA" dirty="0" smtClean="0"/>
              <a:t> </a:t>
            </a:r>
            <a:r>
              <a:rPr lang="en-CA" sz="1600" dirty="0" smtClean="0"/>
              <a:t>(de </a:t>
            </a:r>
            <a:r>
              <a:rPr lang="en-CA" sz="1600" dirty="0" err="1" smtClean="0"/>
              <a:t>Leeuw</a:t>
            </a:r>
            <a:r>
              <a:rPr lang="en-CA" sz="1600" dirty="0" smtClean="0"/>
              <a:t>, 2009, p.124) </a:t>
            </a:r>
          </a:p>
        </p:txBody>
      </p:sp>
      <p:pic>
        <p:nvPicPr>
          <p:cNvPr id="22532" name="Content Placeholder 5" descr="P75-103-S4-507.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27784" y="1709936"/>
            <a:ext cx="3757613" cy="168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5333999"/>
            <a:ext cx="2106365" cy="1580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60952" y="5247417"/>
            <a:ext cx="2083048" cy="1610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1880" y="5083175"/>
            <a:ext cx="2273300" cy="177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8258147"/>
      </p:ext>
    </p:extLst>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ＭＳ Ｐ明朝"/>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8455</TotalTime>
  <Words>1146</Words>
  <Application>Microsoft Office PowerPoint</Application>
  <PresentationFormat>On-screen Show (4:3)</PresentationFormat>
  <Paragraphs>137</Paragraphs>
  <Slides>30</Slides>
  <Notes>0</Notes>
  <HiddenSlides>0</HiddenSlides>
  <MMClips>3</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30</vt:i4>
      </vt:variant>
    </vt:vector>
  </HeadingPairs>
  <TitlesOfParts>
    <vt:vector size="39" baseType="lpstr">
      <vt:lpstr>Arial</vt:lpstr>
      <vt:lpstr>Calibri</vt:lpstr>
      <vt:lpstr>Constantia</vt:lpstr>
      <vt:lpstr>Times New Roman</vt:lpstr>
      <vt:lpstr>Verdana</vt:lpstr>
      <vt:lpstr>Wingdings</vt:lpstr>
      <vt:lpstr>Wingdings 2</vt:lpstr>
      <vt:lpstr>Office Theme</vt:lpstr>
      <vt:lpstr>Flow</vt:lpstr>
      <vt:lpstr>PowerPoint Presentation</vt:lpstr>
      <vt:lpstr>PowerPoint Presentation</vt:lpstr>
      <vt:lpstr>PowerPoint Presentation</vt:lpstr>
      <vt:lpstr>Language as a power struggle</vt:lpstr>
      <vt:lpstr>Language Revitalization</vt:lpstr>
      <vt:lpstr>PowerPoint Presentation</vt:lpstr>
      <vt:lpstr>2005 United Nations World summit on the Information Society</vt:lpstr>
      <vt:lpstr>UNESCO’s 1996 Universal Declaration of Linguistic Rights: </vt:lpstr>
      <vt:lpstr>Canada, the U.S. and Australia</vt:lpstr>
      <vt:lpstr>PowerPoint Presentation</vt:lpstr>
      <vt:lpstr>PowerPoint Presentation</vt:lpstr>
      <vt:lpstr>PowerPoint Presentation</vt:lpstr>
      <vt:lpstr>PowerPoint Presentation</vt:lpstr>
      <vt:lpstr>So what’s new on the linguistic landscape?</vt:lpstr>
      <vt:lpstr>PowerPoint Presentation</vt:lpstr>
      <vt:lpstr>PowerPoint Presentation</vt:lpstr>
      <vt:lpstr>PowerPoint Presentation</vt:lpstr>
      <vt:lpstr>PowerPoint Presentation</vt:lpstr>
      <vt:lpstr>Review-ᐃ</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UOIT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UOIT</dc:creator>
  <cp:lastModifiedBy>Kim Mitchell</cp:lastModifiedBy>
  <cp:revision>67</cp:revision>
  <dcterms:created xsi:type="dcterms:W3CDTF">2014-06-22T05:11:07Z</dcterms:created>
  <dcterms:modified xsi:type="dcterms:W3CDTF">2015-02-05T16:29:40Z</dcterms:modified>
</cp:coreProperties>
</file>