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6"/>
  </p:notesMasterIdLst>
  <p:sldIdLst>
    <p:sldId id="267" r:id="rId2"/>
    <p:sldId id="257" r:id="rId3"/>
    <p:sldId id="258" r:id="rId4"/>
    <p:sldId id="259" r:id="rId5"/>
    <p:sldId id="260" r:id="rId6"/>
    <p:sldId id="268" r:id="rId7"/>
    <p:sldId id="269" r:id="rId8"/>
    <p:sldId id="270" r:id="rId9"/>
    <p:sldId id="271" r:id="rId10"/>
    <p:sldId id="272" r:id="rId11"/>
    <p:sldId id="274" r:id="rId12"/>
    <p:sldId id="275" r:id="rId13"/>
    <p:sldId id="273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21" autoAdjust="0"/>
  </p:normalViewPr>
  <p:slideViewPr>
    <p:cSldViewPr>
      <p:cViewPr varScale="1">
        <p:scale>
          <a:sx n="54" d="100"/>
          <a:sy n="54" d="100"/>
        </p:scale>
        <p:origin x="144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88525-75FA-45F0-BB44-EEB62D23D342}" type="datetimeFigureOut">
              <a:rPr lang="en-CA" smtClean="0"/>
              <a:t>05/02/2015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D653B-35F2-47ED-AB1F-82C7096EC64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3282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439B-4FB4-4C79-95A5-794B933ECC1B}" type="datetimeFigureOut">
              <a:rPr lang="en-CA" smtClean="0"/>
              <a:t>05/02/2015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7D86C-F3B7-40DC-A9A1-6E4AEC1E0A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6199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439B-4FB4-4C79-95A5-794B933ECC1B}" type="datetimeFigureOut">
              <a:rPr lang="en-CA" smtClean="0"/>
              <a:t>05/02/2015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7D86C-F3B7-40DC-A9A1-6E4AEC1E0A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3777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439B-4FB4-4C79-95A5-794B933ECC1B}" type="datetimeFigureOut">
              <a:rPr lang="en-CA" smtClean="0"/>
              <a:t>05/02/2015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7D86C-F3B7-40DC-A9A1-6E4AEC1E0A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3194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439B-4FB4-4C79-95A5-794B933ECC1B}" type="datetimeFigureOut">
              <a:rPr lang="en-CA" smtClean="0"/>
              <a:t>05/02/2015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7D86C-F3B7-40DC-A9A1-6E4AEC1E0A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5344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439B-4FB4-4C79-95A5-794B933ECC1B}" type="datetimeFigureOut">
              <a:rPr lang="en-CA" smtClean="0"/>
              <a:t>05/02/2015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7D86C-F3B7-40DC-A9A1-6E4AEC1E0A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678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439B-4FB4-4C79-95A5-794B933ECC1B}" type="datetimeFigureOut">
              <a:rPr lang="en-CA" smtClean="0"/>
              <a:t>05/02/2015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7D86C-F3B7-40DC-A9A1-6E4AEC1E0A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5179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439B-4FB4-4C79-95A5-794B933ECC1B}" type="datetimeFigureOut">
              <a:rPr lang="en-CA" smtClean="0"/>
              <a:t>05/02/2015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7D86C-F3B7-40DC-A9A1-6E4AEC1E0A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4441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439B-4FB4-4C79-95A5-794B933ECC1B}" type="datetimeFigureOut">
              <a:rPr lang="en-CA" smtClean="0"/>
              <a:t>05/02/2015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7D86C-F3B7-40DC-A9A1-6E4AEC1E0A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3333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439B-4FB4-4C79-95A5-794B933ECC1B}" type="datetimeFigureOut">
              <a:rPr lang="en-CA" smtClean="0"/>
              <a:t>05/02/2015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7D86C-F3B7-40DC-A9A1-6E4AEC1E0A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504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439B-4FB4-4C79-95A5-794B933ECC1B}" type="datetimeFigureOut">
              <a:rPr lang="en-CA" smtClean="0"/>
              <a:t>05/02/2015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7D86C-F3B7-40DC-A9A1-6E4AEC1E0A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3379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C439B-4FB4-4C79-95A5-794B933ECC1B}" type="datetimeFigureOut">
              <a:rPr lang="en-CA" smtClean="0"/>
              <a:t>05/02/2015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7D86C-F3B7-40DC-A9A1-6E4AEC1E0A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585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C439B-4FB4-4C79-95A5-794B933ECC1B}" type="datetimeFigureOut">
              <a:rPr lang="en-CA" smtClean="0"/>
              <a:t>05/02/2015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7D86C-F3B7-40DC-A9A1-6E4AEC1E0A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9491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nn.lesage@uoit.ca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itunes.apple.com/us/app/preschool-genius-math-booster/id776479737?mt=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tunes.apple.com/ca/app/10-frame-fill/id418083871?mt=8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play.google.com/store/apps/details?id=com.OneMonkClapping.MathBoosterZoo&amp;hl=e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864620" y="82493"/>
            <a:ext cx="4681835" cy="3342699"/>
            <a:chOff x="865133" y="246460"/>
            <a:chExt cx="5081127" cy="3712576"/>
          </a:xfrm>
        </p:grpSpPr>
        <p:sp>
          <p:nvSpPr>
            <p:cNvPr id="10" name="Rectangle 9"/>
            <p:cNvSpPr/>
            <p:nvPr/>
          </p:nvSpPr>
          <p:spPr>
            <a:xfrm>
              <a:off x="2009925" y="2635597"/>
              <a:ext cx="3936335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8000" b="1" spc="50" dirty="0">
                  <a:ln w="11430"/>
                  <a:gradFill>
                    <a:gsLst>
                      <a:gs pos="17000">
                        <a:schemeClr val="tx1">
                          <a:lumMod val="65000"/>
                          <a:lumOff val="35000"/>
                        </a:schemeClr>
                      </a:gs>
                      <a:gs pos="44000">
                        <a:schemeClr val="tx1"/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f</a:t>
              </a:r>
              <a:r>
                <a:rPr lang="en-US" sz="8000" b="1" cap="none" spc="50" dirty="0" smtClean="0">
                  <a:ln w="11430"/>
                  <a:gradFill>
                    <a:gsLst>
                      <a:gs pos="17000">
                        <a:schemeClr val="tx1">
                          <a:lumMod val="65000"/>
                          <a:lumOff val="35000"/>
                        </a:schemeClr>
                      </a:gs>
                      <a:gs pos="44000">
                        <a:schemeClr val="tx1"/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or </a:t>
              </a:r>
              <a:r>
                <a:rPr lang="en-US" sz="8000" b="1" spc="50" dirty="0">
                  <a:ln w="11430"/>
                  <a:gradFill>
                    <a:gsLst>
                      <a:gs pos="17000">
                        <a:schemeClr val="tx1">
                          <a:lumMod val="65000"/>
                          <a:lumOff val="35000"/>
                        </a:schemeClr>
                      </a:gs>
                      <a:gs pos="44000">
                        <a:schemeClr val="tx1"/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t</a:t>
              </a:r>
              <a:r>
                <a:rPr lang="en-US" sz="8000" b="1" cap="none" spc="50" dirty="0" smtClean="0">
                  <a:ln w="11430"/>
                  <a:gradFill>
                    <a:gsLst>
                      <a:gs pos="17000">
                        <a:schemeClr val="tx1">
                          <a:lumMod val="65000"/>
                          <a:lumOff val="35000"/>
                        </a:schemeClr>
                      </a:gs>
                      <a:gs pos="44000">
                        <a:schemeClr val="tx1"/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hat?</a:t>
              </a:r>
              <a:endParaRPr lang="en-US" sz="8000" b="1" cap="none" spc="50" dirty="0">
                <a:ln w="11430"/>
                <a:gradFill>
                  <a:gsLst>
                    <a:gs pos="17000">
                      <a:schemeClr val="tx1">
                        <a:lumMod val="65000"/>
                        <a:lumOff val="35000"/>
                      </a:schemeClr>
                    </a:gs>
                    <a:gs pos="44000">
                      <a:schemeClr val="tx1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009925" y="1227550"/>
              <a:ext cx="3168352" cy="178510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11000" b="1" cap="none" spc="50" dirty="0" smtClean="0">
                  <a:ln w="11430"/>
                  <a:gradFill>
                    <a:gsLst>
                      <a:gs pos="17000">
                        <a:schemeClr val="tx1">
                          <a:lumMod val="65000"/>
                          <a:lumOff val="35000"/>
                        </a:schemeClr>
                      </a:gs>
                      <a:gs pos="44000">
                        <a:schemeClr val="tx1"/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APP</a:t>
              </a:r>
              <a:endParaRPr lang="en-US" sz="11000" b="1" cap="none" spc="50" dirty="0">
                <a:ln w="11430"/>
                <a:gradFill>
                  <a:gsLst>
                    <a:gs pos="17000">
                      <a:schemeClr val="tx1">
                        <a:lumMod val="65000"/>
                        <a:lumOff val="35000"/>
                      </a:schemeClr>
                    </a:gs>
                    <a:gs pos="44000">
                      <a:schemeClr val="tx1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65133" y="1529121"/>
              <a:ext cx="1361271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8800" b="1" cap="none" spc="50" dirty="0" smtClean="0">
                  <a:ln w="11430"/>
                  <a:gradFill>
                    <a:gsLst>
                      <a:gs pos="17000">
                        <a:schemeClr val="tx1">
                          <a:lumMod val="65000"/>
                          <a:lumOff val="35000"/>
                        </a:schemeClr>
                      </a:gs>
                      <a:gs pos="44000">
                        <a:schemeClr val="tx1"/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an</a:t>
              </a:r>
              <a:endParaRPr lang="en-US" sz="8800" b="1" cap="none" spc="50" dirty="0">
                <a:ln w="11430"/>
                <a:gradFill>
                  <a:gsLst>
                    <a:gs pos="17000">
                      <a:schemeClr val="tx1">
                        <a:lumMod val="65000"/>
                        <a:lumOff val="35000"/>
                      </a:schemeClr>
                    </a:gs>
                    <a:gs pos="44000">
                      <a:schemeClr val="tx1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339752" y="246460"/>
              <a:ext cx="2508699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8000" b="1" cap="none" spc="50" dirty="0" smtClean="0">
                  <a:ln w="11430"/>
                  <a:gradFill>
                    <a:gsLst>
                      <a:gs pos="17000">
                        <a:schemeClr val="tx1">
                          <a:lumMod val="65000"/>
                          <a:lumOff val="35000"/>
                        </a:schemeClr>
                      </a:gs>
                      <a:gs pos="44000">
                        <a:schemeClr val="tx1"/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there</a:t>
              </a:r>
              <a:endParaRPr lang="en-US" sz="8000" b="1" cap="none" spc="50" dirty="0">
                <a:ln w="11430"/>
                <a:gradFill>
                  <a:gsLst>
                    <a:gs pos="17000">
                      <a:schemeClr val="tx1">
                        <a:lumMod val="65000"/>
                        <a:lumOff val="35000"/>
                      </a:schemeClr>
                    </a:gs>
                    <a:gs pos="44000">
                      <a:schemeClr val="tx1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73682" y="246460"/>
              <a:ext cx="1136850" cy="178510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11000" b="1" cap="none" spc="50" dirty="0" smtClean="0">
                  <a:ln w="11430"/>
                  <a:gradFill>
                    <a:gsLst>
                      <a:gs pos="17000">
                        <a:schemeClr val="tx1">
                          <a:lumMod val="65000"/>
                          <a:lumOff val="35000"/>
                        </a:schemeClr>
                      </a:gs>
                      <a:gs pos="44000">
                        <a:schemeClr val="tx1"/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Is</a:t>
              </a:r>
              <a:endParaRPr lang="en-US" sz="11000" b="1" cap="none" spc="50" dirty="0">
                <a:ln w="11430"/>
                <a:gradFill>
                  <a:gsLst>
                    <a:gs pos="17000">
                      <a:schemeClr val="tx1">
                        <a:lumMod val="65000"/>
                        <a:lumOff val="35000"/>
                      </a:schemeClr>
                    </a:gs>
                    <a:gs pos="44000">
                      <a:schemeClr val="tx1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154443" y="3968189"/>
            <a:ext cx="87849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905">
                  <a:solidFill>
                    <a:sysClr val="windowText" lastClr="0000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Considering the quality of early math apps</a:t>
            </a:r>
            <a:endParaRPr lang="en-CA" sz="3600" b="1" dirty="0">
              <a:ln w="1905">
                <a:solidFill>
                  <a:sysClr val="windowText" lastClr="000000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https://shared.uoit.ca/shared/department/hr/documents/pension-and-benefits-2011/UOI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2" t="17163" r="5116" b="18156"/>
          <a:stretch/>
        </p:blipFill>
        <p:spPr bwMode="auto">
          <a:xfrm>
            <a:off x="24122" y="5640917"/>
            <a:ext cx="2749361" cy="111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3012152" y="5613760"/>
            <a:ext cx="46351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dirty="0" smtClean="0">
                <a:solidFill>
                  <a:srgbClr val="0070C0"/>
                </a:solidFill>
              </a:rPr>
              <a:t>Ann LeSage</a:t>
            </a:r>
          </a:p>
          <a:p>
            <a:r>
              <a:rPr lang="en-CA" sz="3200" dirty="0" smtClean="0">
                <a:solidFill>
                  <a:srgbClr val="0070C0"/>
                </a:solidFill>
              </a:rPr>
              <a:t>Faculty of Education</a:t>
            </a:r>
            <a:endParaRPr lang="en-CA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40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7664" y="416141"/>
            <a:ext cx="23775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b="1" i="1" dirty="0" smtClean="0"/>
              <a:t>Tens Frame Fill</a:t>
            </a:r>
            <a:endParaRPr lang="en-CA" sz="2800" b="1" dirty="0"/>
          </a:p>
        </p:txBody>
      </p:sp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71" y="260649"/>
            <a:ext cx="1152127" cy="115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http://a4.mzstatic.com/us/r30/Purple3/v4/40/64/90/4064906a-288d-8327-e4fd-567d8429f64c/screen520x92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67692"/>
            <a:ext cx="7776864" cy="438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61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Phone Screenshot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350439" cy="47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60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Phone Screenshot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96" y="692696"/>
            <a:ext cx="8690113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23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154531"/>
            <a:ext cx="23775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b="1" i="1" dirty="0" smtClean="0"/>
              <a:t>Tens Frame Fill</a:t>
            </a:r>
            <a:endParaRPr lang="en-CA" sz="2800" b="1" dirty="0"/>
          </a:p>
        </p:txBody>
      </p:sp>
      <p:pic>
        <p:nvPicPr>
          <p:cNvPr id="10242" name="Picture 2" descr="http://a1.mzstatic.com/us/r30/Purple4/v4/25/cd/eb/25cdeb9c-d8a5-4b1c-3876-5208ecfefa78/screen520x92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5"/>
            <a:ext cx="8430097" cy="475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74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18647"/>
            <a:ext cx="2185570" cy="22011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5536" y="757493"/>
            <a:ext cx="5400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Questions?</a:t>
            </a:r>
            <a:endParaRPr lang="en-CA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3573016"/>
            <a:ext cx="8230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dirty="0" smtClean="0"/>
              <a:t>Contact information: </a:t>
            </a:r>
            <a:r>
              <a:rPr lang="en-CA" sz="3600" dirty="0" smtClean="0">
                <a:hlinkClick r:id="rId3"/>
              </a:rPr>
              <a:t>ann.lesage@uoit.ca</a:t>
            </a:r>
            <a:r>
              <a:rPr lang="en-CA" sz="3600" dirty="0" smtClean="0"/>
              <a:t> 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35241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8328" y="188640"/>
            <a:ext cx="6639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800" b="1" dirty="0" smtClean="0">
                <a:latin typeface="Aharoni" pitchFamily="2" charset="-79"/>
                <a:cs typeface="Aharoni" pitchFamily="2" charset="-79"/>
              </a:rPr>
              <a:t>A few App Facts …</a:t>
            </a:r>
            <a:endParaRPr lang="en-CA" sz="48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16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69" y="-9956"/>
            <a:ext cx="7392482" cy="686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11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9512" y="986755"/>
            <a:ext cx="8351966" cy="930077"/>
          </a:xfrm>
          <a:prstGeom prst="round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300" dirty="0">
                <a:solidFill>
                  <a:schemeClr val="tx1"/>
                </a:solidFill>
              </a:rPr>
              <a:t>In </a:t>
            </a:r>
            <a:r>
              <a:rPr lang="en-CA" sz="2300" b="1" dirty="0">
                <a:solidFill>
                  <a:schemeClr val="tx1"/>
                </a:solidFill>
              </a:rPr>
              <a:t>2009</a:t>
            </a:r>
            <a:r>
              <a:rPr lang="en-CA" sz="2300" dirty="0">
                <a:solidFill>
                  <a:schemeClr val="tx1"/>
                </a:solidFill>
              </a:rPr>
              <a:t>, 47% of the top selling education apps targeted toddlers &amp; preschool children  … </a:t>
            </a:r>
            <a:r>
              <a:rPr lang="en-CA" sz="2300" b="1" dirty="0">
                <a:solidFill>
                  <a:schemeClr val="tx1"/>
                </a:solidFill>
              </a:rPr>
              <a:t>by 2012 </a:t>
            </a:r>
            <a:r>
              <a:rPr lang="en-CA" sz="2300" dirty="0">
                <a:solidFill>
                  <a:schemeClr val="tx1"/>
                </a:solidFill>
              </a:rPr>
              <a:t>this number increased to 72%</a:t>
            </a:r>
          </a:p>
        </p:txBody>
      </p:sp>
      <p:sp>
        <p:nvSpPr>
          <p:cNvPr id="5" name="Rectangle 4"/>
          <p:cNvSpPr/>
          <p:nvPr/>
        </p:nvSpPr>
        <p:spPr>
          <a:xfrm>
            <a:off x="265427" y="179929"/>
            <a:ext cx="71868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b="1" i="1" dirty="0" smtClean="0"/>
              <a:t>“Education Category” </a:t>
            </a:r>
            <a:r>
              <a:rPr lang="en-CA" sz="3200" b="1" dirty="0"/>
              <a:t>of iTunes</a:t>
            </a:r>
            <a:r>
              <a:rPr lang="en-CA" sz="3200" b="1" dirty="0" smtClean="0"/>
              <a:t>™…</a:t>
            </a:r>
            <a:endParaRPr lang="en-CA" sz="32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2180112" y="2096824"/>
            <a:ext cx="6856384" cy="1097302"/>
          </a:xfrm>
          <a:prstGeom prst="round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300" dirty="0">
                <a:solidFill>
                  <a:schemeClr val="tx1"/>
                </a:solidFill>
              </a:rPr>
              <a:t>Many “</a:t>
            </a:r>
            <a:r>
              <a:rPr lang="en-CA" sz="2300" i="1" dirty="0">
                <a:solidFill>
                  <a:schemeClr val="tx1"/>
                </a:solidFill>
              </a:rPr>
              <a:t>educational app</a:t>
            </a:r>
            <a:r>
              <a:rPr lang="en-CA" sz="2300" dirty="0">
                <a:solidFill>
                  <a:schemeClr val="tx1"/>
                </a:solidFill>
              </a:rPr>
              <a:t>” </a:t>
            </a:r>
            <a:r>
              <a:rPr lang="en-CA" sz="2300" dirty="0" smtClean="0">
                <a:solidFill>
                  <a:schemeClr val="tx1"/>
                </a:solidFill>
              </a:rPr>
              <a:t>target </a:t>
            </a:r>
            <a:r>
              <a:rPr lang="en-CA" sz="2300" dirty="0">
                <a:solidFill>
                  <a:schemeClr val="tx1"/>
                </a:solidFill>
              </a:rPr>
              <a:t>young children </a:t>
            </a:r>
            <a:endParaRPr lang="en-CA" sz="2300" dirty="0" smtClean="0">
              <a:solidFill>
                <a:schemeClr val="tx1"/>
              </a:solidFill>
            </a:endParaRPr>
          </a:p>
          <a:p>
            <a:r>
              <a:rPr lang="en-CA" sz="2300" dirty="0" smtClean="0">
                <a:solidFill>
                  <a:schemeClr val="tx1"/>
                </a:solidFill>
              </a:rPr>
              <a:t>(</a:t>
            </a:r>
            <a:r>
              <a:rPr lang="en-CA" sz="2300" dirty="0">
                <a:solidFill>
                  <a:schemeClr val="tx1"/>
                </a:solidFill>
              </a:rPr>
              <a:t>e.g., </a:t>
            </a:r>
            <a:r>
              <a:rPr lang="en-CA" sz="2300" dirty="0" smtClean="0">
                <a:solidFill>
                  <a:schemeClr val="tx1"/>
                </a:solidFill>
              </a:rPr>
              <a:t>TV character / show, fast paced animation, bright colours, </a:t>
            </a:r>
            <a:r>
              <a:rPr lang="en-CA" sz="2300" dirty="0">
                <a:solidFill>
                  <a:schemeClr val="tx1"/>
                </a:solidFill>
              </a:rPr>
              <a:t>etc.)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167891" y="2645475"/>
            <a:ext cx="1644906" cy="810002"/>
          </a:xfrm>
          <a:prstGeom prst="wedgeRoundRectCallout">
            <a:avLst>
              <a:gd name="adj1" fmla="val -13475"/>
              <a:gd name="adj2" fmla="val 109290"/>
              <a:gd name="adj3" fmla="val 16667"/>
            </a:avLst>
          </a:prstGeom>
          <a:solidFill>
            <a:schemeClr val="accent6">
              <a:lumMod val="75000"/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300" b="1" dirty="0" smtClean="0">
                <a:solidFill>
                  <a:schemeClr val="tx1"/>
                </a:solidFill>
              </a:rPr>
              <a:t>What Criteria? </a:t>
            </a:r>
            <a:endParaRPr lang="en-CA" sz="23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12916" y="3789040"/>
            <a:ext cx="7636718" cy="100811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300" b="1" dirty="0">
                <a:solidFill>
                  <a:schemeClr val="tx1"/>
                </a:solidFill>
              </a:rPr>
              <a:t>iTunes </a:t>
            </a:r>
            <a:r>
              <a:rPr lang="en-CA" sz="2300" b="1" dirty="0" smtClean="0">
                <a:solidFill>
                  <a:schemeClr val="tx1"/>
                </a:solidFill>
              </a:rPr>
              <a:t>Apps: </a:t>
            </a:r>
            <a:r>
              <a:rPr lang="en-CA" sz="2300" dirty="0" smtClean="0">
                <a:solidFill>
                  <a:schemeClr val="tx1"/>
                </a:solidFill>
              </a:rPr>
              <a:t>Has criteria </a:t>
            </a:r>
            <a:r>
              <a:rPr lang="en-CA" sz="2300" dirty="0">
                <a:solidFill>
                  <a:schemeClr val="tx1"/>
                </a:solidFill>
              </a:rPr>
              <a:t>/ guidelines for acceptance </a:t>
            </a:r>
            <a:r>
              <a:rPr lang="en-CA" sz="2300" dirty="0" smtClean="0">
                <a:solidFill>
                  <a:schemeClr val="tx1"/>
                </a:solidFill>
              </a:rPr>
              <a:t>(as of Sept </a:t>
            </a:r>
            <a:r>
              <a:rPr lang="en-CA" sz="2300" dirty="0">
                <a:solidFill>
                  <a:schemeClr val="tx1"/>
                </a:solidFill>
              </a:rPr>
              <a:t>2010) … </a:t>
            </a:r>
            <a:r>
              <a:rPr lang="en-CA" sz="2300" u="sng" dirty="0">
                <a:solidFill>
                  <a:schemeClr val="tx1"/>
                </a:solidFill>
              </a:rPr>
              <a:t>BUT</a:t>
            </a:r>
            <a:r>
              <a:rPr lang="en-CA" sz="2300" b="1" dirty="0">
                <a:solidFill>
                  <a:schemeClr val="tx1"/>
                </a:solidFill>
              </a:rPr>
              <a:t>,</a:t>
            </a:r>
            <a:r>
              <a:rPr lang="en-CA" sz="2300" dirty="0">
                <a:solidFill>
                  <a:schemeClr val="tx1"/>
                </a:solidFill>
              </a:rPr>
              <a:t>  … developers determine the app category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16959" y="5085184"/>
            <a:ext cx="8627053" cy="100811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300" b="1" dirty="0" smtClean="0">
                <a:solidFill>
                  <a:schemeClr val="tx1"/>
                </a:solidFill>
              </a:rPr>
              <a:t>Android Apps: </a:t>
            </a:r>
            <a:r>
              <a:rPr lang="en-CA" sz="2300" dirty="0" smtClean="0">
                <a:solidFill>
                  <a:schemeClr val="tx1"/>
                </a:solidFill>
              </a:rPr>
              <a:t>No </a:t>
            </a:r>
            <a:r>
              <a:rPr lang="en-CA" sz="2300" dirty="0">
                <a:solidFill>
                  <a:schemeClr val="tx1"/>
                </a:solidFill>
              </a:rPr>
              <a:t>approval process or </a:t>
            </a:r>
            <a:r>
              <a:rPr lang="en-CA" sz="2300" dirty="0" smtClean="0">
                <a:solidFill>
                  <a:schemeClr val="tx1"/>
                </a:solidFill>
              </a:rPr>
              <a:t>guidelines</a:t>
            </a:r>
            <a:endParaRPr lang="en-CA" sz="2300" dirty="0">
              <a:solidFill>
                <a:schemeClr val="tx1"/>
              </a:solidFill>
            </a:endParaRPr>
          </a:p>
          <a:p>
            <a:r>
              <a:rPr lang="en-CA" sz="2300" dirty="0" smtClean="0">
                <a:solidFill>
                  <a:schemeClr val="tx1"/>
                </a:solidFill>
              </a:rPr>
              <a:t>… developers pay </a:t>
            </a:r>
            <a:r>
              <a:rPr lang="en-CA" sz="2300" dirty="0">
                <a:solidFill>
                  <a:schemeClr val="tx1"/>
                </a:solidFill>
              </a:rPr>
              <a:t>a fee, submit </a:t>
            </a:r>
            <a:r>
              <a:rPr lang="en-CA" sz="2300" dirty="0" smtClean="0">
                <a:solidFill>
                  <a:schemeClr val="tx1"/>
                </a:solidFill>
              </a:rPr>
              <a:t>app </a:t>
            </a:r>
            <a:r>
              <a:rPr lang="en-CA" sz="2300" dirty="0">
                <a:solidFill>
                  <a:schemeClr val="tx1"/>
                </a:solidFill>
              </a:rPr>
              <a:t>description &amp; </a:t>
            </a:r>
            <a:r>
              <a:rPr lang="en-CA" sz="2300" dirty="0" smtClean="0">
                <a:solidFill>
                  <a:schemeClr val="tx1"/>
                </a:solidFill>
              </a:rPr>
              <a:t>screenshots of app</a:t>
            </a:r>
            <a:endParaRPr lang="en-CA" sz="2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50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340769"/>
            <a:ext cx="8231588" cy="55344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3528" y="44624"/>
            <a:ext cx="8199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dirty="0" smtClean="0"/>
              <a:t>… what criteria might we consider to assess the quality of early education apps?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327994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86407"/>
              </p:ext>
            </p:extLst>
          </p:nvPr>
        </p:nvGraphicFramePr>
        <p:xfrm>
          <a:off x="1907704" y="51520"/>
          <a:ext cx="5112568" cy="6816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Acrobat Document" r:id="rId3" imgW="4114800" imgH="5486400" progId="Acrobat.Document.11">
                  <p:embed/>
                </p:oleObj>
              </mc:Choice>
              <mc:Fallback>
                <p:oleObj name="Acrobat Document" r:id="rId3" imgW="4114800" imgH="548640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7704" y="51520"/>
                        <a:ext cx="5112568" cy="68167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186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43735" y="1988840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hlinkClick r:id="rId2"/>
              </a:rPr>
              <a:t>https</a:t>
            </a:r>
            <a:r>
              <a:rPr lang="en-CA" dirty="0">
                <a:hlinkClick r:id="rId2"/>
              </a:rPr>
              <a:t>://</a:t>
            </a:r>
            <a:r>
              <a:rPr lang="en-CA" dirty="0" smtClean="0">
                <a:hlinkClick r:id="rId2"/>
              </a:rPr>
              <a:t>itunes.apple.com/us/app/preschool-genius-math-booster/id776479737?mt=8</a:t>
            </a:r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1512168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088208" y="360636"/>
            <a:ext cx="4776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b="1" i="1" dirty="0" smtClean="0"/>
              <a:t>Preschool Genius Math Booster Zoo </a:t>
            </a:r>
            <a:endParaRPr lang="en-CA" sz="2400" b="1" dirty="0"/>
          </a:p>
        </p:txBody>
      </p:sp>
      <p:sp>
        <p:nvSpPr>
          <p:cNvPr id="14" name="Rectangle 13"/>
          <p:cNvSpPr/>
          <p:nvPr/>
        </p:nvSpPr>
        <p:spPr>
          <a:xfrm>
            <a:off x="71500" y="2420888"/>
            <a:ext cx="871296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700" dirty="0" smtClean="0">
                <a:hlinkClick r:id="rId4"/>
              </a:rPr>
              <a:t>https://play.google.com/store/apps/details?id=com.OneMonkClapping.MathBoosterZoo&amp;hl=en</a:t>
            </a:r>
            <a:r>
              <a:rPr lang="en-CA" sz="1700" dirty="0" smtClean="0"/>
              <a:t>  </a:t>
            </a:r>
            <a:endParaRPr lang="en-CA" sz="1700" dirty="0"/>
          </a:p>
        </p:txBody>
      </p:sp>
      <p:sp>
        <p:nvSpPr>
          <p:cNvPr id="15" name="Rectangle 14"/>
          <p:cNvSpPr/>
          <p:nvPr/>
        </p:nvSpPr>
        <p:spPr>
          <a:xfrm>
            <a:off x="1936180" y="958156"/>
            <a:ext cx="66962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 Explore </a:t>
            </a:r>
            <a:r>
              <a:rPr lang="en-CA" dirty="0"/>
              <a:t>counting, patterning, size, addition </a:t>
            </a:r>
            <a:r>
              <a:rPr lang="en-CA" dirty="0" smtClean="0"/>
              <a:t>&amp;subtraction </a:t>
            </a:r>
            <a:r>
              <a:rPr lang="en-CA" dirty="0"/>
              <a:t>at the zoo. 	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947888" y="3330394"/>
            <a:ext cx="20596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b="1" i="1" dirty="0" smtClean="0"/>
              <a:t>Tens Frame Fill</a:t>
            </a:r>
            <a:endParaRPr lang="en-CA" sz="2400" b="1" dirty="0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4" y="3296759"/>
            <a:ext cx="1585499" cy="1585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377130" y="5229200"/>
            <a:ext cx="7219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hlinkClick r:id="rId6"/>
              </a:rPr>
              <a:t>https://itunes.apple.com/ca/app/10-frame-fill/id418083871?mt=8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21" name="Rectangle 20"/>
          <p:cNvSpPr/>
          <p:nvPr/>
        </p:nvSpPr>
        <p:spPr>
          <a:xfrm>
            <a:off x="1905720" y="3958928"/>
            <a:ext cx="68222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Children use a </a:t>
            </a:r>
            <a:r>
              <a:rPr lang="en-CA" i="1" dirty="0"/>
              <a:t>Tens Frame </a:t>
            </a:r>
            <a:r>
              <a:rPr lang="en-CA" dirty="0"/>
              <a:t>to explore groupings of ten with pictures alone, or parents can modify the format to show the addition / subtraction sentence that represents the picture. 	</a:t>
            </a:r>
          </a:p>
        </p:txBody>
      </p:sp>
    </p:spTree>
    <p:extLst>
      <p:ext uri="{BB962C8B-B14F-4D97-AF65-F5344CB8AC3E}">
        <p14:creationId xmlns:p14="http://schemas.microsoft.com/office/powerpoint/2010/main" val="170386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apps4kids.net/wp-content/uploads/2014/01/iPadScreenSho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7272808" cy="545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93610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03648" y="351189"/>
            <a:ext cx="55488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b="1" i="1" dirty="0" smtClean="0"/>
              <a:t>Preschool Genius Math Booster Zoo </a:t>
            </a:r>
            <a:endParaRPr lang="en-CA" sz="2800" b="1" i="1" dirty="0"/>
          </a:p>
        </p:txBody>
      </p:sp>
    </p:spTree>
    <p:extLst>
      <p:ext uri="{BB962C8B-B14F-4D97-AF65-F5344CB8AC3E}">
        <p14:creationId xmlns:p14="http://schemas.microsoft.com/office/powerpoint/2010/main" val="24931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geekswithjuniors.com/storage/1402/mathzoo/gwj_mathzoo_01.jpg?__SQUARESPACE_CACHEVERSION=13916637598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416824" cy="556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3528" y="123268"/>
            <a:ext cx="55488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b="1" i="1" dirty="0" smtClean="0"/>
              <a:t>Preschool Genius Math Booster Zoo </a:t>
            </a:r>
            <a:endParaRPr lang="en-CA" sz="2800" b="1" i="1" dirty="0"/>
          </a:p>
        </p:txBody>
      </p:sp>
    </p:spTree>
    <p:extLst>
      <p:ext uri="{BB962C8B-B14F-4D97-AF65-F5344CB8AC3E}">
        <p14:creationId xmlns:p14="http://schemas.microsoft.com/office/powerpoint/2010/main" val="99255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231</Words>
  <Application>Microsoft Office PowerPoint</Application>
  <PresentationFormat>On-screen Show (4:3)</PresentationFormat>
  <Paragraphs>31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Aharoni</vt:lpstr>
      <vt:lpstr>Arial</vt:lpstr>
      <vt:lpstr>Calibri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UOIT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LeSage</dc:creator>
  <cp:lastModifiedBy>Kim Mitchell</cp:lastModifiedBy>
  <cp:revision>32</cp:revision>
  <dcterms:created xsi:type="dcterms:W3CDTF">2015-01-15T22:37:46Z</dcterms:created>
  <dcterms:modified xsi:type="dcterms:W3CDTF">2015-02-05T16:30:47Z</dcterms:modified>
</cp:coreProperties>
</file>