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2"/>
  </p:notesMasterIdLst>
  <p:sldIdLst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ZyR1jSOyNEvalcxFBl9yz2tnv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693CB5-5FFE-4E7F-8023-3F02D725333C}">
  <a:tblStyle styleId="{52693CB5-5FFE-4E7F-8023-3F02D72533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 b="off" i="off"/>
      <a:tcStyle>
        <a:tcBdr/>
        <a:fill>
          <a:solidFill>
            <a:srgbClr val="CAD5E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5E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9300" autoAdjust="0"/>
    <p:restoredTop sz="86373" autoAdjust="0"/>
  </p:normalViewPr>
  <p:slideViewPr>
    <p:cSldViewPr snapToGrid="0">
      <p:cViewPr varScale="1">
        <p:scale>
          <a:sx n="99" d="100"/>
          <a:sy n="99" d="100"/>
        </p:scale>
        <p:origin x="13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eacb85166_0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eeacb85166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eacb85166_0_4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eeacb85166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eacb85166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eeacb85166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eacb85166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eeacb85166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eacb85166_0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eeacb85166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eacb85166_0_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eeacb8516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eacb85166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1eeacb8516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eacb85166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eeacb8516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eacb85166_0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1eeacb8516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eacb85166_0_3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g1eeacb85166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eacb85166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1eeacb8516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eacb85166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eeacb85166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eacb85166_0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1eeacb8516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eacb85166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eeacb85166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eacb85166_0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eeacb85166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eacb85166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eeacb85166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3">
  <p:cSld name="Divider Slide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eeacb85166_0_499"/>
          <p:cNvSpPr txBox="1">
            <a:spLocks noGrp="1"/>
          </p:cNvSpPr>
          <p:nvPr>
            <p:ph type="title"/>
          </p:nvPr>
        </p:nvSpPr>
        <p:spPr>
          <a:xfrm>
            <a:off x="520146" y="2766218"/>
            <a:ext cx="111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1 Column">
  <p:cSld name="Content Slide -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eeacb85166_2_16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7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eeacb85166_2_16"/>
          <p:cNvSpPr txBox="1">
            <a:spLocks noGrp="1"/>
          </p:cNvSpPr>
          <p:nvPr>
            <p:ph type="ftr" idx="11"/>
          </p:nvPr>
        </p:nvSpPr>
        <p:spPr>
          <a:xfrm>
            <a:off x="805070" y="6250329"/>
            <a:ext cx="4114800" cy="28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eeacb85166_2_16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1eeacb85166_2_16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10548730" cy="390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Image, 2 Column Bullet">
  <p:cSld name="Content Slide - Image, 2 Column Bulle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eeacb85166_2_29"/>
          <p:cNvSpPr>
            <a:spLocks noGrp="1"/>
          </p:cNvSpPr>
          <p:nvPr>
            <p:ph type="pic" idx="2"/>
          </p:nvPr>
        </p:nvSpPr>
        <p:spPr>
          <a:xfrm>
            <a:off x="-1" y="0"/>
            <a:ext cx="5000263" cy="57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g1eeacb85166_2_29"/>
          <p:cNvSpPr txBox="1">
            <a:spLocks noGrp="1"/>
          </p:cNvSpPr>
          <p:nvPr>
            <p:ph type="title"/>
          </p:nvPr>
        </p:nvSpPr>
        <p:spPr>
          <a:xfrm>
            <a:off x="5590572" y="365125"/>
            <a:ext cx="57632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eeacb85166_2_29"/>
          <p:cNvSpPr txBox="1">
            <a:spLocks noGrp="1"/>
          </p:cNvSpPr>
          <p:nvPr>
            <p:ph type="body" idx="1"/>
          </p:nvPr>
        </p:nvSpPr>
        <p:spPr>
          <a:xfrm>
            <a:off x="5590572" y="1909823"/>
            <a:ext cx="2790000" cy="385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1eeacb85166_2_29"/>
          <p:cNvSpPr txBox="1">
            <a:spLocks noGrp="1"/>
          </p:cNvSpPr>
          <p:nvPr>
            <p:ph type="body" idx="3"/>
          </p:nvPr>
        </p:nvSpPr>
        <p:spPr>
          <a:xfrm>
            <a:off x="8563800" y="1909822"/>
            <a:ext cx="2790000" cy="385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1eeacb85166_2_29"/>
          <p:cNvSpPr txBox="1">
            <a:spLocks noGrp="1"/>
          </p:cNvSpPr>
          <p:nvPr>
            <p:ph type="ftr" idx="11"/>
          </p:nvPr>
        </p:nvSpPr>
        <p:spPr>
          <a:xfrm>
            <a:off x="805070" y="6250329"/>
            <a:ext cx="4114800" cy="28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eeacb85166_2_29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3 Column">
  <p:cSld name="Content Slide - 3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eeacb85166_2_21"/>
          <p:cNvSpPr txBox="1">
            <a:spLocks noGrp="1"/>
          </p:cNvSpPr>
          <p:nvPr>
            <p:ph type="title"/>
          </p:nvPr>
        </p:nvSpPr>
        <p:spPr>
          <a:xfrm>
            <a:off x="798444" y="365125"/>
            <a:ext cx="105553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eeacb85166_2_21"/>
          <p:cNvSpPr txBox="1">
            <a:spLocks noGrp="1"/>
          </p:cNvSpPr>
          <p:nvPr>
            <p:ph type="body" idx="1"/>
          </p:nvPr>
        </p:nvSpPr>
        <p:spPr>
          <a:xfrm>
            <a:off x="798512" y="2564296"/>
            <a:ext cx="3240000" cy="308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1eeacb85166_2_21"/>
          <p:cNvSpPr txBox="1">
            <a:spLocks noGrp="1"/>
          </p:cNvSpPr>
          <p:nvPr>
            <p:ph type="body" idx="2"/>
          </p:nvPr>
        </p:nvSpPr>
        <p:spPr>
          <a:xfrm>
            <a:off x="8113800" y="2560638"/>
            <a:ext cx="3240000" cy="308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1eeacb85166_2_21"/>
          <p:cNvSpPr txBox="1">
            <a:spLocks noGrp="1"/>
          </p:cNvSpPr>
          <p:nvPr>
            <p:ph type="body" idx="3"/>
          </p:nvPr>
        </p:nvSpPr>
        <p:spPr>
          <a:xfrm>
            <a:off x="4456156" y="2563813"/>
            <a:ext cx="3240000" cy="30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1eeacb85166_2_21"/>
          <p:cNvSpPr txBox="1">
            <a:spLocks noGrp="1"/>
          </p:cNvSpPr>
          <p:nvPr>
            <p:ph type="body" idx="4"/>
          </p:nvPr>
        </p:nvSpPr>
        <p:spPr>
          <a:xfrm>
            <a:off x="798513" y="1973400"/>
            <a:ext cx="10555287" cy="42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1eeacb85166_2_21"/>
          <p:cNvSpPr txBox="1">
            <a:spLocks noGrp="1"/>
          </p:cNvSpPr>
          <p:nvPr>
            <p:ph type="ftr" idx="11"/>
          </p:nvPr>
        </p:nvSpPr>
        <p:spPr>
          <a:xfrm>
            <a:off x="805070" y="6250329"/>
            <a:ext cx="4114800" cy="28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eeacb85166_2_21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Image, 3 Column">
  <p:cSld name="Content Slide - Image, 3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eacb85166_2_36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7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eeacb85166_2_36"/>
          <p:cNvSpPr txBox="1">
            <a:spLocks noGrp="1"/>
          </p:cNvSpPr>
          <p:nvPr>
            <p:ph type="ftr" idx="11"/>
          </p:nvPr>
        </p:nvSpPr>
        <p:spPr>
          <a:xfrm>
            <a:off x="805070" y="6250329"/>
            <a:ext cx="4114800" cy="28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eeacb85166_2_36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g1eeacb85166_2_36"/>
          <p:cNvSpPr txBox="1">
            <a:spLocks noGrp="1"/>
          </p:cNvSpPr>
          <p:nvPr>
            <p:ph type="body" idx="1"/>
          </p:nvPr>
        </p:nvSpPr>
        <p:spPr>
          <a:xfrm>
            <a:off x="798512" y="2118126"/>
            <a:ext cx="3391199" cy="42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1eeacb85166_2_36"/>
          <p:cNvSpPr>
            <a:spLocks noGrp="1"/>
          </p:cNvSpPr>
          <p:nvPr>
            <p:ph type="pic" idx="2"/>
          </p:nvPr>
        </p:nvSpPr>
        <p:spPr>
          <a:xfrm>
            <a:off x="798513" y="2684806"/>
            <a:ext cx="3391200" cy="20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g1eeacb85166_2_36"/>
          <p:cNvSpPr txBox="1">
            <a:spLocks noGrp="1"/>
          </p:cNvSpPr>
          <p:nvPr>
            <p:ph type="body" idx="3"/>
          </p:nvPr>
        </p:nvSpPr>
        <p:spPr>
          <a:xfrm>
            <a:off x="798513" y="4826642"/>
            <a:ext cx="3391199" cy="81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1eeacb85166_2_36"/>
          <p:cNvSpPr txBox="1">
            <a:spLocks noGrp="1"/>
          </p:cNvSpPr>
          <p:nvPr>
            <p:ph type="body" idx="4"/>
          </p:nvPr>
        </p:nvSpPr>
        <p:spPr>
          <a:xfrm>
            <a:off x="7962599" y="2118126"/>
            <a:ext cx="3391199" cy="42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1eeacb85166_2_36"/>
          <p:cNvSpPr>
            <a:spLocks noGrp="1"/>
          </p:cNvSpPr>
          <p:nvPr>
            <p:ph type="pic" idx="5"/>
          </p:nvPr>
        </p:nvSpPr>
        <p:spPr>
          <a:xfrm>
            <a:off x="7962600" y="2684806"/>
            <a:ext cx="3391200" cy="20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g1eeacb85166_2_36"/>
          <p:cNvSpPr txBox="1">
            <a:spLocks noGrp="1"/>
          </p:cNvSpPr>
          <p:nvPr>
            <p:ph type="body" idx="6"/>
          </p:nvPr>
        </p:nvSpPr>
        <p:spPr>
          <a:xfrm>
            <a:off x="7962600" y="4826642"/>
            <a:ext cx="3391199" cy="81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1eeacb85166_2_36"/>
          <p:cNvSpPr txBox="1">
            <a:spLocks noGrp="1"/>
          </p:cNvSpPr>
          <p:nvPr>
            <p:ph type="body" idx="7"/>
          </p:nvPr>
        </p:nvSpPr>
        <p:spPr>
          <a:xfrm>
            <a:off x="4380553" y="2118126"/>
            <a:ext cx="3391199" cy="42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1eeacb85166_2_36"/>
          <p:cNvSpPr>
            <a:spLocks noGrp="1"/>
          </p:cNvSpPr>
          <p:nvPr>
            <p:ph type="pic" idx="8"/>
          </p:nvPr>
        </p:nvSpPr>
        <p:spPr>
          <a:xfrm>
            <a:off x="4380554" y="2684806"/>
            <a:ext cx="3391200" cy="20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1eeacb85166_2_36"/>
          <p:cNvSpPr txBox="1">
            <a:spLocks noGrp="1"/>
          </p:cNvSpPr>
          <p:nvPr>
            <p:ph type="body" idx="9"/>
          </p:nvPr>
        </p:nvSpPr>
        <p:spPr>
          <a:xfrm>
            <a:off x="4380554" y="4826642"/>
            <a:ext cx="3391199" cy="81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TR"/>
              <a:buChar char="-"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ctrTitle"/>
          </p:nvPr>
        </p:nvSpPr>
        <p:spPr>
          <a:xfrm>
            <a:off x="536713" y="4033520"/>
            <a:ext cx="7520167" cy="21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63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eeacb85166_0_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4699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eeacb85166_2_10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7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1eeacb85166_2_10"/>
          <p:cNvSpPr txBox="1">
            <a:spLocks noGrp="1"/>
          </p:cNvSpPr>
          <p:nvPr>
            <p:ph type="ftr" idx="11"/>
          </p:nvPr>
        </p:nvSpPr>
        <p:spPr>
          <a:xfrm>
            <a:off x="805070" y="6250329"/>
            <a:ext cx="4114800" cy="28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1eeacb85166_2_10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g1eeacb85166_2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22487" y="0"/>
            <a:ext cx="369513" cy="36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1eeacb85166_2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733" y="6195036"/>
            <a:ext cx="279400" cy="355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3">
            <a:alphaModFix/>
          </a:blip>
          <a:srcRect l="10926" t="-1" r="17332" b="-261"/>
          <a:stretch/>
        </p:blipFill>
        <p:spPr>
          <a:xfrm>
            <a:off x="4812000" y="0"/>
            <a:ext cx="7380000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636000" cy="68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48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36713" y="4033520"/>
            <a:ext cx="7520167" cy="21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dirty="0"/>
              <a:t>Research Data Management Survey - Summary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eacb85166_0_416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39" name="Google Shape;139;g1eeacb85166_0_416" descr="This chart summarizes the options utilised for the long-term archiving of research data. Most use Cloud Stora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5650" y="1561300"/>
            <a:ext cx="6458699" cy="49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eeacb85166_0_416"/>
          <p:cNvSpPr txBox="1">
            <a:spLocks noGrp="1"/>
          </p:cNvSpPr>
          <p:nvPr>
            <p:ph type="body" idx="1"/>
          </p:nvPr>
        </p:nvSpPr>
        <p:spPr>
          <a:xfrm>
            <a:off x="805069" y="1973399"/>
            <a:ext cx="49542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Cloud storage is most common choice for long term archiving of the research data followed by external hard drives.</a:t>
            </a:r>
            <a:endParaRPr/>
          </a:p>
        </p:txBody>
      </p:sp>
      <p:sp>
        <p:nvSpPr>
          <p:cNvPr id="141" name="Google Shape;141;g1eeacb85166_0_416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Long Term Archiving of Research Data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eacb85166_0_423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47" name="Google Shape;147;g1eeacb85166_0_423" descr="This chart summarizes the data security being used by researchers. All are password-protecting; some are encrypting their data and others are using external driv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427" y="1209474"/>
            <a:ext cx="6041700" cy="48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eeacb85166_0_423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57861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Password protecting data behind network folders or password protected folders is the most common choice.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Researchers also make use of secure external drives for securing data.</a:t>
            </a:r>
            <a:endParaRPr dirty="0"/>
          </a:p>
        </p:txBody>
      </p:sp>
      <p:sp>
        <p:nvSpPr>
          <p:cNvPr id="149" name="Google Shape;149;g1eeacb85166_0_423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Data Security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eacb85166_0_430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55" name="Google Shape;155;g1eeacb85166_0_430" descr="This chart summarizes the amount of data generated in a single project ranging from &lt;10 GB to &gt;1 TB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4199" y="1352824"/>
            <a:ext cx="6376775" cy="47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eeacb85166_0_430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52908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24% researchers generate less than 10 GB in a single project.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26% of researchers are not aware of how much data is generated in a single project by them.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More than 50% (38) of the researchers only have 1 backup of their data, 30% (23) have 2 backups, 12% (9) have more than 3 while 6% (5) have no backups of their research data.</a:t>
            </a:r>
            <a:endParaRPr/>
          </a:p>
        </p:txBody>
      </p:sp>
      <p:sp>
        <p:nvSpPr>
          <p:cNvPr id="157" name="Google Shape;157;g1eeacb85166_0_430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Data Generated in a Single Project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eacb85166_0_437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63" name="Google Shape;163;g1eeacb85166_0_437" descr="This chart summarizes how often researchers save and organize their dat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800" y="1734945"/>
            <a:ext cx="6093925" cy="4324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eeacb85166_0_437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49608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19% (14) researchers save and organize their research data everyday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20% (15) do it once a week and the same number organize data at end of project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8% (6) do it based on the needs of the project.</a:t>
            </a:r>
            <a:endParaRPr/>
          </a:p>
        </p:txBody>
      </p:sp>
      <p:sp>
        <p:nvSpPr>
          <p:cNvPr id="165" name="Google Shape;165;g1eeacb85166_0_437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Saving and Organizing Data Intervals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eacb85166_0_444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71" name="Google Shape;171;g1eeacb85166_0_444" descr="This chart summarizes who is involved in their research group, with the majority being graduate student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0" y="1843088"/>
            <a:ext cx="5890477" cy="4208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eeacb85166_0_444"/>
          <p:cNvSpPr txBox="1"/>
          <p:nvPr/>
        </p:nvSpPr>
        <p:spPr>
          <a:xfrm>
            <a:off x="938284" y="6203769"/>
            <a:ext cx="609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eeacb85166_0_444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41226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70 researchers indicated that their research group consists of Graduate students, 47 responded with Undergraduate students and 26 have post doctoral fellows in their research group.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4" name="Google Shape;174;g1eeacb85166_0_444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Research Lab/Group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eacb85166_0_452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80" name="Google Shape;180;g1eeacb85166_0_452" descr="This chart summarizes the challenges in maintaining data. Some challenges include costs, time, effort, resources, limited knowledge of best practices, file size, and mor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930" y="1843088"/>
            <a:ext cx="6752785" cy="4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eeacb85166_0_452"/>
          <p:cNvSpPr txBox="1"/>
          <p:nvPr/>
        </p:nvSpPr>
        <p:spPr>
          <a:xfrm>
            <a:off x="838200" y="6197613"/>
            <a:ext cx="6096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eeacb85166_0_452"/>
          <p:cNvSpPr txBox="1">
            <a:spLocks noGrp="1"/>
          </p:cNvSpPr>
          <p:nvPr>
            <p:ph type="body" idx="1"/>
          </p:nvPr>
        </p:nvSpPr>
        <p:spPr>
          <a:xfrm>
            <a:off x="482600" y="1973472"/>
            <a:ext cx="42750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Biggest challenge faced by researchers in maintaining their data is limited knowledge about their options and archiving best practices.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Cost associated with storage and Time required to generate metadata also cause issues when maintaining data.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44% (33) researchers also indicated that they produce enough documentation for other researchers to reproduce their research and 48% (36) were not sure if they did. </a:t>
            </a:r>
            <a:endParaRPr/>
          </a:p>
        </p:txBody>
      </p:sp>
      <p:sp>
        <p:nvSpPr>
          <p:cNvPr id="183" name="Google Shape;183;g1eeacb85166_0_452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Challenges in Maintaining Research Data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eacb85166_0_460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89" name="Google Shape;189;g1eeacb85166_0_460" descr="This chart summarizes the researchers familiarity with supports available for RDM at Ontario Tech. The majority are not familiar or somewhat familiar with these support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872" y="1843104"/>
            <a:ext cx="6648727" cy="41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eeacb85166_0_460"/>
          <p:cNvSpPr txBox="1">
            <a:spLocks noGrp="1"/>
          </p:cNvSpPr>
          <p:nvPr>
            <p:ph type="body" idx="1"/>
          </p:nvPr>
        </p:nvSpPr>
        <p:spPr>
          <a:xfrm>
            <a:off x="622300" y="1973398"/>
            <a:ext cx="62181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96% (72) researchers are not familiar or somewhat familiar with Ontario Tech supports for RDM while only 2 researchers indicated they are very familiar with Ontario Tech supports.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86% of researchers also showed willingness to participate in training on how to write a DMP.</a:t>
            </a:r>
            <a:endParaRPr/>
          </a:p>
        </p:txBody>
      </p:sp>
      <p:sp>
        <p:nvSpPr>
          <p:cNvPr id="191" name="Google Shape;191;g1eeacb85166_0_460"/>
          <p:cNvSpPr txBox="1">
            <a:spLocks noGrp="1"/>
          </p:cNvSpPr>
          <p:nvPr>
            <p:ph type="title"/>
          </p:nvPr>
        </p:nvSpPr>
        <p:spPr>
          <a:xfrm>
            <a:off x="622300" y="365125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Familiarity with Existing Supports for RDM at Ontario Tech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eacb85166_0_467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7" name="Google Shape;197;g1eeacb85166_0_467"/>
          <p:cNvSpPr txBox="1">
            <a:spLocks noGrp="1"/>
          </p:cNvSpPr>
          <p:nvPr>
            <p:ph type="body" idx="1"/>
          </p:nvPr>
        </p:nvSpPr>
        <p:spPr>
          <a:xfrm>
            <a:off x="805070" y="1815153"/>
            <a:ext cx="10548600" cy="4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Documentation, training (workshops/guides), standard templates and prefilled samples of existing DMPs.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Dedicated data management team for consultations regarding data management and maintaining data archives (Better support from IT).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Secure data storage options and guidelines regarding storing consent paperwork.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Clear concise guidelines providing recommendations on what kind of data goes where and the kind of security associated with them.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Research Committee Consultations: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solidFill>
                  <a:srgbClr val="003B65"/>
                </a:solidFill>
              </a:rPr>
              <a:t>Critical to align REB DMP requirements with broader university requirements and Tri-Agency requirements. </a:t>
            </a:r>
            <a:endParaRPr dirty="0"/>
          </a:p>
          <a:p>
            <a:pPr marL="1085850" lvl="2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>
                <a:solidFill>
                  <a:srgbClr val="003B65"/>
                </a:solidFill>
              </a:rPr>
              <a:t>Goal to reduce administrative burden for REB and faculty members and support efficiencies. </a:t>
            </a:r>
            <a:endParaRPr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None/>
            </a:pPr>
            <a:endParaRPr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198" name="Google Shape;198;g1eeacb85166_0_467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Recommendations for RDM at Ontario Tech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520146" y="2766218"/>
            <a:ext cx="111682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</a:pPr>
            <a:r>
              <a:rPr lang="en-US" sz="3200" b="0" dirty="0"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3200" b="0" dirty="0"/>
              <a:t>Y</a:t>
            </a:r>
            <a:r>
              <a:rPr lang="en-US" sz="3200" b="0" dirty="0">
                <a:latin typeface="Arial"/>
                <a:ea typeface="Arial"/>
                <a:cs typeface="Arial"/>
                <a:sym typeface="Arial"/>
              </a:rPr>
              <a:t>ou</a:t>
            </a:r>
            <a:endParaRPr sz="3200" b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eacb85166_0_351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7" name="Google Shape;67;g1eeacb85166_0_351"/>
          <p:cNvSpPr txBox="1"/>
          <p:nvPr/>
        </p:nvSpPr>
        <p:spPr>
          <a:xfrm>
            <a:off x="881743" y="6050074"/>
            <a:ext cx="101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3B65"/>
                </a:solidFill>
                <a:latin typeface="Arial"/>
                <a:ea typeface="Arial"/>
                <a:cs typeface="Arial"/>
                <a:sym typeface="Arial"/>
              </a:rPr>
              <a:t>Survey Response: N = 75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" name="Google Shape;68;g1eeacb85166_0_351"/>
          <p:cNvGraphicFramePr/>
          <p:nvPr/>
        </p:nvGraphicFramePr>
        <p:xfrm>
          <a:off x="6172200" y="1364776"/>
          <a:ext cx="5598900" cy="4425800"/>
        </p:xfrm>
        <a:graphic>
          <a:graphicData uri="http://schemas.openxmlformats.org/drawingml/2006/table">
            <a:tbl>
              <a:tblPr firstRow="1" lastRow="1" bandRow="1">
                <a:noFill/>
                <a:tableStyleId>{52693CB5-5FFE-4E7F-8023-3F02D725333C}</a:tableStyleId>
              </a:tblPr>
              <a:tblGrid>
                <a:gridCol w="372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Faculty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No. of Responses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FBIT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FEAS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FHSci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FSci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FSSH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75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9" name="Google Shape;69;g1eeacb85166_0_351"/>
          <p:cNvGraphicFramePr/>
          <p:nvPr/>
        </p:nvGraphicFramePr>
        <p:xfrm>
          <a:off x="628650" y="1374252"/>
          <a:ext cx="5126250" cy="4416225"/>
        </p:xfrm>
        <a:graphic>
          <a:graphicData uri="http://schemas.openxmlformats.org/drawingml/2006/table">
            <a:tbl>
              <a:tblPr firstRow="1" lastRow="1" bandRow="1">
                <a:noFill/>
                <a:tableStyleId>{52693CB5-5FFE-4E7F-8023-3F02D725333C}</a:tableStyleId>
              </a:tblPr>
              <a:tblGrid>
                <a:gridCol w="276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Academic Status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No of Responses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Faculty Member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Graduate Student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Postdoctoral Fellows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Dean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Research Associate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Unidentified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75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" name="Google Shape;70;g1eeacb85166_0_351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Faculty and Academic Status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acb85166_0_360"/>
          <p:cNvSpPr txBox="1"/>
          <p:nvPr/>
        </p:nvSpPr>
        <p:spPr>
          <a:xfrm>
            <a:off x="5156200" y="6111874"/>
            <a:ext cx="584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eeacb85166_0_360" descr="The chart displays what funding sources researchers are holding or planning to apply to within the next two yea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300" y="1940949"/>
            <a:ext cx="6615571" cy="4018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eeacb85166_0_360"/>
          <p:cNvSpPr txBox="1"/>
          <p:nvPr/>
        </p:nvSpPr>
        <p:spPr>
          <a:xfrm>
            <a:off x="889000" y="2032000"/>
            <a:ext cx="3517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92% (69) researchers indicated that they have applied or will apply for Tri-agency funding in near future.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39% indicated their research funding comes from working with industry and community organizations.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A6AA1-EEE9-4340-A080-E3ECCEF7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Do you currently hold, or are you planning to apply for research funding in the next two years?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eacb85166_0_367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84" name="Google Shape;84;g1eeacb85166_0_367" descr="This chart shows the number of researchers that generate sensitive data through their research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9380" y="2934452"/>
            <a:ext cx="4354800" cy="3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eeacb85166_0_367"/>
          <p:cNvSpPr txBox="1"/>
          <p:nvPr/>
        </p:nvSpPr>
        <p:spPr>
          <a:xfrm>
            <a:off x="6826250" y="1992312"/>
            <a:ext cx="4654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56% of researchers conveyed that their research generates sensitive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 responses in total (48 – Yes, 27 - No).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eeacb85166_0_367"/>
          <p:cNvSpPr txBox="1">
            <a:spLocks noGrp="1"/>
          </p:cNvSpPr>
          <p:nvPr>
            <p:ph type="title"/>
          </p:nvPr>
        </p:nvSpPr>
        <p:spPr>
          <a:xfrm>
            <a:off x="6697870" y="491373"/>
            <a:ext cx="478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Sensitive Data in Research</a:t>
            </a:r>
            <a:endParaRPr dirty="0"/>
          </a:p>
        </p:txBody>
      </p:sp>
      <p:pic>
        <p:nvPicPr>
          <p:cNvPr id="87" name="Google Shape;87;g1eeacb85166_0_367" descr="This chart shows the level of awareness of the tri-agency RDM Policy - Majority are awar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373301"/>
            <a:ext cx="4527600" cy="3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eeacb85166_0_367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57354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75 responses in total (42 – Yes; 33 - No)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56% are aware of the Tri-Agency Research Data Management Policy that will require applicants to complete Data Management Plans and eventually deposit research data.</a:t>
            </a:r>
            <a:endParaRPr dirty="0"/>
          </a:p>
        </p:txBody>
      </p:sp>
      <p:sp>
        <p:nvSpPr>
          <p:cNvPr id="89" name="Google Shape;89;g1eeacb85166_0_367"/>
          <p:cNvSpPr txBox="1"/>
          <p:nvPr/>
        </p:nvSpPr>
        <p:spPr>
          <a:xfrm>
            <a:off x="609600" y="517525"/>
            <a:ext cx="608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Tri-Agency Research Data Management Policy Awareness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eacb85166_0_377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5" name="Google Shape;95;g1eeacb85166_0_377" descr="This chart summarizes researchers familiarity with data management plans (DMPs). Majority have limited or no knowled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8508" y="1843103"/>
            <a:ext cx="7051091" cy="4040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eeacb85166_0_377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52908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76% of the researchers have limited or no knowledge of the in developing and implementing data management plans.</a:t>
            </a:r>
            <a:endParaRPr/>
          </a:p>
        </p:txBody>
      </p:sp>
      <p:sp>
        <p:nvSpPr>
          <p:cNvPr id="97" name="Google Shape;97;g1eeacb85166_0_377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Current Level of Knowledge in Developing Research Data Management Plans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eacb85166_0_384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3" name="Google Shape;103;g1eeacb85166_0_384" descr="This chart shows whether researchers have ever completed a DMP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9" y="1973400"/>
            <a:ext cx="5290800" cy="44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eeacb85166_0_384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60021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38% have completed at least 1 DMP in last 5 years.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Of those 38% (29), 58% (17) have completed less than or equal to 2 DMPs and 14% (4) have completed more than 5 DMPs.</a:t>
            </a: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None/>
            </a:pPr>
            <a:endParaRPr sz="1800">
              <a:solidFill>
                <a:srgbClr val="003B65"/>
              </a:solidFill>
            </a:endParaRPr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None/>
            </a:pPr>
            <a:endParaRPr sz="1800">
              <a:solidFill>
                <a:srgbClr val="003B65"/>
              </a:solidFill>
            </a:endParaRPr>
          </a:p>
        </p:txBody>
      </p:sp>
      <p:sp>
        <p:nvSpPr>
          <p:cNvPr id="105" name="Google Shape;105;g1eeacb85166_0_384"/>
          <p:cNvSpPr txBox="1">
            <a:spLocks noGrp="1"/>
          </p:cNvSpPr>
          <p:nvPr>
            <p:ph type="title"/>
          </p:nvPr>
        </p:nvSpPr>
        <p:spPr>
          <a:xfrm>
            <a:off x="687795" y="420900"/>
            <a:ext cx="1081640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Have you ever completed a data management plan (DMP)?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eacb85166_0_391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1" name="Google Shape;111;g1eeacb85166_0_391"/>
          <p:cNvSpPr txBox="1"/>
          <p:nvPr/>
        </p:nvSpPr>
        <p:spPr>
          <a:xfrm>
            <a:off x="5156200" y="5883274"/>
            <a:ext cx="584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eeacb85166_0_391" descr="This chart shows the most common form of data collection. The majority use files, with lower numbers for media, then scripts etc., and finally lab notebook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800" y="1843088"/>
            <a:ext cx="7670801" cy="347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eeacb85166_0_391"/>
          <p:cNvSpPr txBox="1">
            <a:spLocks noGrp="1"/>
          </p:cNvSpPr>
          <p:nvPr>
            <p:ph type="body" idx="1"/>
          </p:nvPr>
        </p:nvSpPr>
        <p:spPr>
          <a:xfrm>
            <a:off x="805070" y="1973399"/>
            <a:ext cx="34113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Most common format of data collected during research is files followed by Media both Audio and Visual.</a:t>
            </a:r>
            <a:endParaRPr/>
          </a:p>
        </p:txBody>
      </p:sp>
      <p:sp>
        <p:nvSpPr>
          <p:cNvPr id="114" name="Google Shape;114;g1eeacb85166_0_391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Data Format Collected During Research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eacb85166_0_399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0" name="Google Shape;120;g1eeacb85166_0_399" descr="This chart summarizes how researchers store their data. The majority of researchers utilise Cloud Stora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675" y="1843088"/>
            <a:ext cx="7224427" cy="392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eeacb85166_0_399"/>
          <p:cNvSpPr txBox="1"/>
          <p:nvPr/>
        </p:nvSpPr>
        <p:spPr>
          <a:xfrm>
            <a:off x="573578" y="5921808"/>
            <a:ext cx="584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g1eeacb85166_0_399"/>
          <p:cNvGraphicFramePr/>
          <p:nvPr/>
        </p:nvGraphicFramePr>
        <p:xfrm>
          <a:off x="546793" y="3429000"/>
          <a:ext cx="3466425" cy="2494340"/>
        </p:xfrm>
        <a:graphic>
          <a:graphicData uri="http://schemas.openxmlformats.org/drawingml/2006/table">
            <a:tbl>
              <a:tblPr firstRow="1" bandRow="1">
                <a:noFill/>
                <a:tableStyleId>{52693CB5-5FFE-4E7F-8023-3F02D725333C}</a:tableStyleId>
              </a:tblPr>
              <a:tblGrid>
                <a:gridCol w="20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Cloud Storage Provider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No. of Responses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Google Drive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Dropbox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One drive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Compute Canada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Others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3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g1eeacb85166_0_399"/>
          <p:cNvSpPr txBox="1">
            <a:spLocks noGrp="1"/>
          </p:cNvSpPr>
          <p:nvPr>
            <p:ph type="body" idx="1"/>
          </p:nvPr>
        </p:nvSpPr>
        <p:spPr>
          <a:xfrm>
            <a:off x="341194" y="2006221"/>
            <a:ext cx="3672000" cy="3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3B65"/>
                </a:solidFill>
              </a:rPr>
              <a:t>Most common way of storing among Ontario Tech researchers is Cloud storage followed by Lab computers or Network drives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24" name="Google Shape;124;g1eeacb85166_0_399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Research Data Storage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eacb85166_0_408"/>
          <p:cNvSpPr txBox="1">
            <a:spLocks noGrp="1"/>
          </p:cNvSpPr>
          <p:nvPr>
            <p:ph type="sldNum" idx="12"/>
          </p:nvPr>
        </p:nvSpPr>
        <p:spPr>
          <a:xfrm>
            <a:off x="8610600" y="62120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30" name="Google Shape;130;g1eeacb85166_0_408" descr="This chart summarizes who researchers are sharing their data with for collaborative purposes. The majority are sharing with other Ontario Tech researche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1843088"/>
            <a:ext cx="7429499" cy="368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eeacb85166_0_408"/>
          <p:cNvSpPr txBox="1"/>
          <p:nvPr/>
        </p:nvSpPr>
        <p:spPr>
          <a:xfrm>
            <a:off x="838200" y="6073557"/>
            <a:ext cx="584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 option could be selected in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eeacb85166_0_408"/>
          <p:cNvSpPr txBox="1">
            <a:spLocks noGrp="1"/>
          </p:cNvSpPr>
          <p:nvPr>
            <p:ph type="body" idx="1"/>
          </p:nvPr>
        </p:nvSpPr>
        <p:spPr>
          <a:xfrm>
            <a:off x="443363" y="2300547"/>
            <a:ext cx="40143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Most Common way of sharing data is cloud services and emails.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3B65"/>
                </a:solidFill>
              </a:rPr>
              <a:t>1 researcher uses the university provided Synaman (filetransfer.dc-uoit.ca) service.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56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3" name="Google Shape;133;g1eeacb85166_0_408"/>
          <p:cNvSpPr txBox="1">
            <a:spLocks noGrp="1"/>
          </p:cNvSpPr>
          <p:nvPr>
            <p:ph type="title"/>
          </p:nvPr>
        </p:nvSpPr>
        <p:spPr>
          <a:xfrm>
            <a:off x="805070" y="365125"/>
            <a:ext cx="1054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dirty="0"/>
              <a:t>Sharing Research for Collaborative Purposes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r Slide 3">
  <a:themeElements>
    <a:clrScheme name="Ontario Tech">
      <a:dk1>
        <a:srgbClr val="003C71"/>
      </a:dk1>
      <a:lt1>
        <a:srgbClr val="FFFFFF"/>
      </a:lt1>
      <a:dk2>
        <a:srgbClr val="003C71"/>
      </a:dk2>
      <a:lt2>
        <a:srgbClr val="E7E6E6"/>
      </a:lt2>
      <a:accent1>
        <a:srgbClr val="0077CA"/>
      </a:accent1>
      <a:accent2>
        <a:srgbClr val="E75D2A"/>
      </a:accent2>
      <a:accent3>
        <a:srgbClr val="5B6770"/>
      </a:accent3>
      <a:accent4>
        <a:srgbClr val="A7A8AA"/>
      </a:accent4>
      <a:accent5>
        <a:srgbClr val="ACA391"/>
      </a:accent5>
      <a:accent6>
        <a:srgbClr val="003C71"/>
      </a:accent6>
      <a:hlink>
        <a:srgbClr val="0077CA"/>
      </a:hlink>
      <a:folHlink>
        <a:srgbClr val="CACAC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ntario Tech">
      <a:dk1>
        <a:srgbClr val="003C71"/>
      </a:dk1>
      <a:lt1>
        <a:srgbClr val="FFFFFF"/>
      </a:lt1>
      <a:dk2>
        <a:srgbClr val="003C71"/>
      </a:dk2>
      <a:lt2>
        <a:srgbClr val="E7E6E6"/>
      </a:lt2>
      <a:accent1>
        <a:srgbClr val="0077CA"/>
      </a:accent1>
      <a:accent2>
        <a:srgbClr val="E75D2A"/>
      </a:accent2>
      <a:accent3>
        <a:srgbClr val="5B6770"/>
      </a:accent3>
      <a:accent4>
        <a:srgbClr val="A7A8AA"/>
      </a:accent4>
      <a:accent5>
        <a:srgbClr val="ACA391"/>
      </a:accent5>
      <a:accent6>
        <a:srgbClr val="003C71"/>
      </a:accent6>
      <a:hlink>
        <a:srgbClr val="0077CA"/>
      </a:hlink>
      <a:folHlink>
        <a:srgbClr val="CACAC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Slide 1">
  <a:themeElements>
    <a:clrScheme name="Ontario Tech">
      <a:dk1>
        <a:srgbClr val="003C71"/>
      </a:dk1>
      <a:lt1>
        <a:srgbClr val="FFFFFF"/>
      </a:lt1>
      <a:dk2>
        <a:srgbClr val="003C71"/>
      </a:dk2>
      <a:lt2>
        <a:srgbClr val="E7E6E6"/>
      </a:lt2>
      <a:accent1>
        <a:srgbClr val="0077CA"/>
      </a:accent1>
      <a:accent2>
        <a:srgbClr val="E75D2A"/>
      </a:accent2>
      <a:accent3>
        <a:srgbClr val="5B6770"/>
      </a:accent3>
      <a:accent4>
        <a:srgbClr val="A7A8AA"/>
      </a:accent4>
      <a:accent5>
        <a:srgbClr val="ACA391"/>
      </a:accent5>
      <a:accent6>
        <a:srgbClr val="003C71"/>
      </a:accent6>
      <a:hlink>
        <a:srgbClr val="0077CA"/>
      </a:hlink>
      <a:folHlink>
        <a:srgbClr val="CACAC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928</Words>
  <Application>Microsoft Office PowerPoint</Application>
  <PresentationFormat>Widescreen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Ubuntu</vt:lpstr>
      <vt:lpstr>Calibri</vt:lpstr>
      <vt:lpstr>Arial</vt:lpstr>
      <vt:lpstr>NTR</vt:lpstr>
      <vt:lpstr>Divider Slide 3</vt:lpstr>
      <vt:lpstr>Content Slides</vt:lpstr>
      <vt:lpstr>1_Title Slide 1</vt:lpstr>
      <vt:lpstr>Research Data Management Survey - Summary</vt:lpstr>
      <vt:lpstr>Faculty and Academic Status</vt:lpstr>
      <vt:lpstr>Do you currently hold, or are you planning to apply for research funding in the next two years?</vt:lpstr>
      <vt:lpstr>Sensitive Data in Research</vt:lpstr>
      <vt:lpstr>Current Level of Knowledge in Developing Research Data Management Plans</vt:lpstr>
      <vt:lpstr>Have you ever completed a data management plan (DMP)?</vt:lpstr>
      <vt:lpstr>Data Format Collected During Research</vt:lpstr>
      <vt:lpstr>Research Data Storage</vt:lpstr>
      <vt:lpstr>Sharing Research for Collaborative Purposes</vt:lpstr>
      <vt:lpstr>Long Term Archiving of Research Data</vt:lpstr>
      <vt:lpstr>Data Security</vt:lpstr>
      <vt:lpstr>Data Generated in a Single Project</vt:lpstr>
      <vt:lpstr>Saving and Organizing Data Intervals</vt:lpstr>
      <vt:lpstr>Research Lab/Group</vt:lpstr>
      <vt:lpstr>Challenges in Maintaining Research Data</vt:lpstr>
      <vt:lpstr>Familiarity with Existing Supports for RDM at Ontario Tech</vt:lpstr>
      <vt:lpstr>Recommendations for RDM at Ontario Tech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 Survey - Summary</dc:title>
  <dc:creator>Nicola From</dc:creator>
  <cp:lastModifiedBy>Kaitlynn Gambier</cp:lastModifiedBy>
  <cp:revision>2</cp:revision>
  <dcterms:created xsi:type="dcterms:W3CDTF">2020-09-28T13:04:08Z</dcterms:created>
  <dcterms:modified xsi:type="dcterms:W3CDTF">2024-01-04T17:49:17Z</dcterms:modified>
</cp:coreProperties>
</file>