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7" r:id="rId4"/>
    <p:sldId id="258" r:id="rId5"/>
    <p:sldId id="259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0074C-30C0-4B62-88DC-C69836CCB64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6967-D8A2-4464-8A4E-746BC0D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6967-D8A2-4464-8A4E-746BC0D2A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E23-38B7-42C2-4815-CC5395B3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595B-0E0F-28B1-BE70-C8BB67288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6FFCD-E27F-0F18-14BD-27222CC2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0945-9371-EA7C-E047-5F069572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943B9-8A97-2059-1BD7-3F083DCD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9CEE-54FB-E23D-EC92-3FEF4087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12567-7232-7107-2B73-06D6AAF54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2A10-55AA-1F51-4B73-3D8180CF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7AE7E-A049-B11C-E624-ABECBC9D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05AFD-8D1B-C566-BC26-CDA85054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440CC-7D08-DAA0-ABB9-233FF3F4A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EB2E2-9F49-4DFD-B9FC-7971C1BE9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6FB9-B9D3-278E-E6AD-26E652B2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58F82-A69C-899A-B882-7595033F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26452-8E4E-4B2B-5323-C39D09AE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2DAD-8501-F2D9-007A-74A610E9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8CE8F-D027-4F32-B2AD-381B88968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54B22-F590-1D43-CB53-6484B967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66A0-4B73-7A4C-E10B-AFDC27EA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B3C3A-D677-0257-79F6-D4B02A17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5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FB16-43BD-FC42-5869-5DA024E6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335EC-6477-6623-5328-64B927B4F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8B5D-E89C-1558-C700-EA762129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578B-E7CA-D96F-3FE8-6359EA2B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1DBBA-38E7-8A0F-6B44-F56AE0CC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9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AD91-766B-6AFE-5781-57BD9F6B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65D3E-1407-062C-0916-7535858A2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E1C7F-8B23-E25A-9280-D77A5884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29622-D6A5-4FA4-CC2F-D6D072ED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EA1BB-DC40-8D5E-808A-319A688F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C3125-92B2-4092-7714-2F17F2AA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1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D65-8A6F-00D4-C297-C04C24DC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430D8-C895-759A-AB0F-D760C66BE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03622-3D3D-2B40-9FC6-41E64905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9459A-656D-F89C-EE29-D9DE997DD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D5D73-8822-33CD-EBB7-1116C47E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5549E-6EB9-2EA4-D0D0-C5E17237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D0D67-24E0-1D71-CD82-F97C95E6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EDC6C-F710-D5A3-83EC-FBF55EA5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0FFE-2052-EDC0-96B5-99535664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5BE28-892C-16E3-472E-699EBB0F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E9A5E-1058-95F1-E92C-7631F454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320D9-86DC-A5DA-9002-BF856150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2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CB055-993F-73C6-3694-9271AD99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AD8BC-DE46-38CC-23B7-ED29555E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06C5E-2451-1889-CC8E-80952BD5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6F1A-569D-7514-A2A3-C90A5E22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F4B2-8740-EBAE-11A8-030B1BD15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08CFB-E512-CD9E-AF96-9928E56D4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468E8-808E-20B0-1ABE-8713E929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4AB2-9BD7-46F7-F73D-2A3335E7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C9D9D-C21F-51FA-AF3C-2B172F6D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974D-A4B0-94CE-B319-00BD363F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49A99-2731-0324-3F05-34BA03103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271C6-2D85-EA7B-06C4-8F86FC0DC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0EE90-D369-F107-55EE-D5C5D1A3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4F3DE-EB4D-5030-1B9F-6BD91579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775DB-C050-1363-15DD-0098532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03FD1-5852-3DFB-52DF-E24008C2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940F9-1962-B69B-68FF-3AC30F32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4DD75-CAE8-E031-C2D4-7D7A92E37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BB96D5-D056-47D3-B6DD-53A1B566045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4C052-5BE3-619E-D8CF-886E62FF2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6A7F2-08BB-4EF0-F852-B5B2669B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11FE8A-04CC-4DD5-8F8C-596144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53895-9F06-3DB5-6C40-1AD982BAC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Research Fund / PD Report Using Fast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52817-6152-8FFE-B9B1-01207622F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endParaRPr lang="en-US" b="1">
              <a:solidFill>
                <a:srgbClr val="FFFFFF"/>
              </a:solidFill>
            </a:endParaRPr>
          </a:p>
          <a:p>
            <a:endParaRPr lang="en-US" b="1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EFF7FB-CDD7-24CE-FA00-D4354E451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8"/>
    </mc:Choice>
    <mc:Fallback xmlns="">
      <p:transition spd="slow" advTm="8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2A5F04-5591-8B3D-7DC6-A8C772AF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6" y="1154420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Running Fund Reports Using Fast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log into Fast </a:t>
            </a:r>
            <a:r>
              <a:rPr lang="en-US" sz="3700" dirty="0">
                <a:solidFill>
                  <a:schemeClr val="bg1"/>
                </a:solidFill>
                <a:sym typeface="Wingdings" panose="05000000000000000000" pitchFamily="2" charset="2"/>
              </a:rPr>
              <a:t> default home page</a:t>
            </a:r>
            <a:r>
              <a:rPr lang="en-US" sz="3700" dirty="0">
                <a:solidFill>
                  <a:schemeClr val="bg1"/>
                </a:solidFill>
              </a:rPr>
              <a:t>	 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4E057-FFF1-6684-2DD4-2D0A6258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04" y="4018143"/>
            <a:ext cx="5549111" cy="2129599"/>
          </a:xfrm>
          <a:noFill/>
        </p:spPr>
        <p:txBody>
          <a:bodyPr anchor="t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1E2A040-E297-9600-9FC2-06EAB166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15" y="872058"/>
            <a:ext cx="6332538" cy="47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25025E-C4A1-66FC-A1A8-8597101F5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5"/>
    </mc:Choice>
    <mc:Fallback xmlns="">
      <p:transition spd="slow" advTm="14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179B9-1F71-A5AC-D245-B0398331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89" y="1607868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Research Fund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 Summary by Acct Detail</a:t>
            </a:r>
            <a:r>
              <a:rPr lang="en-US" sz="4000" dirty="0">
                <a:solidFill>
                  <a:srgbClr val="FFFFFF"/>
                </a:solidFill>
              </a:rPr>
              <a:t>, then Project to Date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B8C90-5177-A097-BC00-4E0FAA2AC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18650" y="467208"/>
            <a:ext cx="6993304" cy="592358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BAE51A-C480-42B8-6A22-9B8885959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7"/>
    </mc:Choice>
    <mc:Fallback xmlns="">
      <p:transition spd="slow" advTm="13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2A5F04-5591-8B3D-7DC6-A8C772AF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2. Populate </a:t>
            </a:r>
            <a:r>
              <a:rPr lang="en-US" sz="3700" b="1" dirty="0">
                <a:solidFill>
                  <a:schemeClr val="bg1"/>
                </a:solidFill>
              </a:rPr>
              <a:t>Fund </a:t>
            </a:r>
            <a:r>
              <a:rPr lang="en-US" sz="3700" dirty="0">
                <a:solidFill>
                  <a:schemeClr val="bg1"/>
                </a:solidFill>
              </a:rPr>
              <a:t>and checkmark </a:t>
            </a:r>
            <a:r>
              <a:rPr lang="en-US" sz="3700" b="1" dirty="0">
                <a:solidFill>
                  <a:schemeClr val="bg1"/>
                </a:solidFill>
              </a:rPr>
              <a:t>Suppress $0 Lines, </a:t>
            </a:r>
            <a:r>
              <a:rPr lang="en-US" sz="3700" dirty="0">
                <a:solidFill>
                  <a:schemeClr val="bg1"/>
                </a:solidFill>
              </a:rPr>
              <a:t>then Execute Report	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42D5C3-EB4C-7343-7BB3-8C3C4482C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59" y="854358"/>
            <a:ext cx="10843065" cy="2792089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8D487F-D12D-A3CD-2D13-B6E5CA8738DB}"/>
              </a:ext>
            </a:extLst>
          </p:cNvPr>
          <p:cNvCxnSpPr>
            <a:cxnSpLocks/>
          </p:cNvCxnSpPr>
          <p:nvPr/>
        </p:nvCxnSpPr>
        <p:spPr>
          <a:xfrm flipV="1">
            <a:off x="1913556" y="1860710"/>
            <a:ext cx="48178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4C339E-6683-A329-7C4F-998FF9BDECE2}"/>
              </a:ext>
            </a:extLst>
          </p:cNvPr>
          <p:cNvCxnSpPr>
            <a:cxnSpLocks/>
          </p:cNvCxnSpPr>
          <p:nvPr/>
        </p:nvCxnSpPr>
        <p:spPr>
          <a:xfrm flipH="1" flipV="1">
            <a:off x="6910724" y="2750647"/>
            <a:ext cx="512631" cy="3071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693C82-D6F4-1F83-0CFC-A1FBE992542F}"/>
              </a:ext>
            </a:extLst>
          </p:cNvPr>
          <p:cNvCxnSpPr>
            <a:cxnSpLocks/>
          </p:cNvCxnSpPr>
          <p:nvPr/>
        </p:nvCxnSpPr>
        <p:spPr>
          <a:xfrm>
            <a:off x="10774142" y="2936399"/>
            <a:ext cx="325645" cy="455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E8AB00-04EB-7828-74EC-BEA53293D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5"/>
    </mc:Choice>
    <mc:Fallback xmlns="">
      <p:transition spd="slow" advTm="14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00EAC-AE8A-DB9A-A4AE-696ABF6C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93" y="111917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Fast will generate PTD report (or whichever date range parameter was selected)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805D71-3F4F-5FF5-2B8A-9FFE9DACFFCE}"/>
              </a:ext>
            </a:extLst>
          </p:cNvPr>
          <p:cNvCxnSpPr>
            <a:cxnSpLocks/>
          </p:cNvCxnSpPr>
          <p:nvPr/>
        </p:nvCxnSpPr>
        <p:spPr>
          <a:xfrm flipV="1">
            <a:off x="8677665" y="6163355"/>
            <a:ext cx="363794" cy="316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57926-F5FF-79D2-B19A-4CCEF8AADAC8}"/>
              </a:ext>
            </a:extLst>
          </p:cNvPr>
          <p:cNvCxnSpPr>
            <a:cxnSpLocks/>
          </p:cNvCxnSpPr>
          <p:nvPr/>
        </p:nvCxnSpPr>
        <p:spPr>
          <a:xfrm flipH="1" flipV="1">
            <a:off x="10702413" y="6199653"/>
            <a:ext cx="280219" cy="207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1CF948-3A97-553A-8133-5300B4EF8303}"/>
              </a:ext>
            </a:extLst>
          </p:cNvPr>
          <p:cNvSpPr txBox="1"/>
          <p:nvPr/>
        </p:nvSpPr>
        <p:spPr>
          <a:xfrm>
            <a:off x="7885471" y="6489661"/>
            <a:ext cx="106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Project to date balance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3AA8B7-C541-844A-C77D-58900F94F444}"/>
              </a:ext>
            </a:extLst>
          </p:cNvPr>
          <p:cNvSpPr txBox="1"/>
          <p:nvPr/>
        </p:nvSpPr>
        <p:spPr>
          <a:xfrm>
            <a:off x="11041626" y="6282134"/>
            <a:ext cx="109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Project to date balance including outstanding future commitments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B01DD976-1BA1-042F-4176-C70B99AAA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4A7993A-0E14-ABF0-311D-3254D555C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115" y="89287"/>
            <a:ext cx="5666892" cy="607784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E24BCC-C912-A356-3750-C1C9839C77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2"/>
    </mc:Choice>
    <mc:Fallback xmlns="">
      <p:transition spd="slow" advTm="32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99F81-D347-5E0F-5432-F99F4CFC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B643404-8E96-A821-7AFA-557CE28BF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0CA985-D9CD-7C2B-509A-6C7629425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C20B2-0AD3-25FC-4B10-D4BB80D5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7DD00-DE67-E881-2B84-10987593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879BBA5-06AC-DE83-91F8-E49B59ED8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EBD88-58B7-7A35-D8CD-DB115D1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89" y="1607868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4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PD Fund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 Summary by Acct Detail</a:t>
            </a:r>
            <a:r>
              <a:rPr lang="en-US" sz="4000" dirty="0">
                <a:solidFill>
                  <a:srgbClr val="FFFFFF"/>
                </a:solidFill>
              </a:rPr>
              <a:t>, then Current Year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8A5373-9E65-DC61-9574-1A223DBC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DF8607-5AB4-3EB7-5496-668FDBCF1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951" y="292340"/>
            <a:ext cx="6886154" cy="6058748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E21E8C-47C4-BFEE-B2BF-4A0D3F85E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5"/>
    </mc:Choice>
    <mc:Fallback xmlns="">
      <p:transition spd="slow" advTm="12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0DA1B-CE67-8397-3549-C6FD340D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72AA644E-20FD-B434-4E6C-A3582CFB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983CC1-00AB-E55A-D106-0F7AB6AB9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69D4AD4-DAF0-E3CD-4B10-B698EB3A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304CBDF-DA62-035C-E989-5C1BC96FA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C91DCC-7D43-555C-73E5-79E5B64FA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6656E31-E0F0-86B4-70ED-5B681CE7C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65928AF-A502-595D-D23E-FABE939F3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444CB22-1A7D-0A92-BB7D-73A0E8A0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174A246-F7A5-9BF0-B484-157C4BBBC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379594B9-D51B-B7F9-D298-7BC171F5A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CC24A03-33A6-6E3D-F5B3-7486E2A7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D9381A8-56BF-53CA-0F1B-B91C0997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4E60E66-2012-E643-9574-243A36022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C310D3F-93B5-0ECD-FF82-A4695FFDB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EEF5B54-E988-0D4F-B0A4-F43E656CA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B41B384A-71BF-4816-783D-5D7229092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36FEFCA-0861-DCD8-04F3-8DA5D8771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35EFA7E-1D55-2674-551F-AF0ADB3E2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AD7B0D5-5B3D-166E-751D-F5C34C525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0552629-5042-75E4-126E-2B8DA8E52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084338A-D8B7-2F55-0D9B-5EA8D774D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CD064B-DB0B-EB4C-BB60-4601ED8E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5. Similar procedure for PD Fund </a:t>
            </a:r>
            <a:r>
              <a:rPr lang="en-US" sz="37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3700" dirty="0">
                <a:solidFill>
                  <a:schemeClr val="bg1"/>
                </a:solidFill>
              </a:rPr>
              <a:t>Populate </a:t>
            </a:r>
            <a:r>
              <a:rPr lang="en-US" sz="3700" b="1" dirty="0">
                <a:solidFill>
                  <a:schemeClr val="bg1"/>
                </a:solidFill>
              </a:rPr>
              <a:t>Fund, Org (3169) </a:t>
            </a:r>
            <a:r>
              <a:rPr lang="en-US" sz="3700" dirty="0">
                <a:solidFill>
                  <a:schemeClr val="bg1"/>
                </a:solidFill>
              </a:rPr>
              <a:t>and checkmark </a:t>
            </a:r>
            <a:r>
              <a:rPr lang="en-US" sz="3700" b="1" dirty="0">
                <a:solidFill>
                  <a:schemeClr val="bg1"/>
                </a:solidFill>
              </a:rPr>
              <a:t>Suppress $0 Lines, </a:t>
            </a:r>
            <a:r>
              <a:rPr lang="en-US" sz="3700" dirty="0">
                <a:solidFill>
                  <a:schemeClr val="bg1"/>
                </a:solidFill>
              </a:rPr>
              <a:t>then Execute Report	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C6E206-527B-814C-D7AF-7B541682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59" y="854358"/>
            <a:ext cx="10843065" cy="2792089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D12930A-1C79-9BAD-4B46-66AA56C68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E85C2A5-2355-D58F-3531-D8F0EEAD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518AF04-2080-E5E7-51D5-5A457D8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6AB835-EB20-D432-F597-2E24BA969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5B19F9A-91E1-2517-423D-5D9AC4AAE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3AAF6A9A-83F4-0432-6D8A-6A43B3CEF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B9A9DC-C8D2-04BB-68E6-0EFAC2F4F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70129" y="4061798"/>
            <a:ext cx="6260424" cy="413958"/>
          </a:xfrm>
          <a:noFill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0CA4E5-F21E-ADEE-9FA7-D4CACB494697}"/>
              </a:ext>
            </a:extLst>
          </p:cNvPr>
          <p:cNvCxnSpPr>
            <a:cxnSpLocks/>
          </p:cNvCxnSpPr>
          <p:nvPr/>
        </p:nvCxnSpPr>
        <p:spPr>
          <a:xfrm flipV="1">
            <a:off x="1913556" y="1860710"/>
            <a:ext cx="48178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EE48D7-DB8A-B1C8-6343-2BF657F30070}"/>
              </a:ext>
            </a:extLst>
          </p:cNvPr>
          <p:cNvCxnSpPr>
            <a:cxnSpLocks/>
          </p:cNvCxnSpPr>
          <p:nvPr/>
        </p:nvCxnSpPr>
        <p:spPr>
          <a:xfrm flipH="1" flipV="1">
            <a:off x="6910724" y="2750647"/>
            <a:ext cx="512631" cy="3071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37AE98-A3F8-FF3C-4DAE-9775A8213C0B}"/>
              </a:ext>
            </a:extLst>
          </p:cNvPr>
          <p:cNvCxnSpPr>
            <a:cxnSpLocks/>
          </p:cNvCxnSpPr>
          <p:nvPr/>
        </p:nvCxnSpPr>
        <p:spPr>
          <a:xfrm>
            <a:off x="10774142" y="2936399"/>
            <a:ext cx="325645" cy="455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EC7554-CCD2-EA29-4225-D580CB9EBFCE}"/>
              </a:ext>
            </a:extLst>
          </p:cNvPr>
          <p:cNvCxnSpPr>
            <a:cxnSpLocks/>
          </p:cNvCxnSpPr>
          <p:nvPr/>
        </p:nvCxnSpPr>
        <p:spPr>
          <a:xfrm flipV="1">
            <a:off x="5566910" y="4268777"/>
            <a:ext cx="308293" cy="445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17D0B2-8040-521F-088E-932347DF4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4"/>
    </mc:Choice>
    <mc:Fallback xmlns="">
      <p:transition spd="slow" advTm="16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CB728-5825-AC6F-FEEB-5D2B9ACEF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5E6F86-BDD7-8233-4CFD-24422002F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7C402A-D540-13F6-AD16-BB6F6FE8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EA789E-8673-7D8D-13E3-47B776C6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A2AA96-B62A-1E10-D81B-048E0F7EE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ED018AF-3D0F-29CA-DC8B-0B97F8E2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A31C4-6993-5EDC-C6D1-EAFC23CA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93" y="111917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6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Click on 3169 to view your current year PD fund details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0A8F48-091D-7238-F7CB-54D0C3E2012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9058061" y="3534076"/>
            <a:ext cx="1718094" cy="543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7AF70B-D5D7-AA1B-1292-FC4513A4C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75695" y="478712"/>
            <a:ext cx="7751129" cy="294613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3E6AA-A424-F7C3-4220-51170DD70DC4}"/>
              </a:ext>
            </a:extLst>
          </p:cNvPr>
          <p:cNvSpPr txBox="1"/>
          <p:nvPr/>
        </p:nvSpPr>
        <p:spPr>
          <a:xfrm>
            <a:off x="6096000" y="4078068"/>
            <a:ext cx="5924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CY remaining balance is comprised of the current year PD 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allocation plus 3 prior years as per the C.A, less expenses.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distribute PD annually in </a:t>
            </a: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beginning of July.</a:t>
            </a:r>
            <a:endParaRPr lang="en-US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C41693-4571-65F6-091F-78B9108B0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0"/>
    </mc:Choice>
    <mc:Fallback xmlns="">
      <p:transition spd="slow" advTm="17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171</Words>
  <Application>Microsoft Office PowerPoint</Application>
  <PresentationFormat>Widescreen</PresentationFormat>
  <Paragraphs>15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Research Fund / PD Report Using Fast</vt:lpstr>
      <vt:lpstr>Running Fund Reports Using Fast log into Fast  default home page  </vt:lpstr>
      <vt:lpstr>1. Research Fund  Select Summary by Acct Detail, then Project to Date</vt:lpstr>
      <vt:lpstr>2. Populate Fund and checkmark Suppress $0 Lines, then Execute Report  </vt:lpstr>
      <vt:lpstr>3. Fast will generate PTD report (or whichever date range parameter was selected) </vt:lpstr>
      <vt:lpstr>4. PD Fund  Select Summary by Acct Detail, then Current Year</vt:lpstr>
      <vt:lpstr>5. Similar procedure for PD Fund  Populate Fund, Org (3169) and checkmark Suppress $0 Lines, then Execute Report  </vt:lpstr>
      <vt:lpstr>6. Click on 3169 to view your current year PD fund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Chan</dc:creator>
  <cp:lastModifiedBy>Jason Chan</cp:lastModifiedBy>
  <cp:revision>20</cp:revision>
  <dcterms:created xsi:type="dcterms:W3CDTF">2024-12-16T13:46:05Z</dcterms:created>
  <dcterms:modified xsi:type="dcterms:W3CDTF">2025-01-15T18:58:09Z</dcterms:modified>
</cp:coreProperties>
</file>